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326" r:id="rId3"/>
    <p:sldId id="309" r:id="rId4"/>
    <p:sldId id="328" r:id="rId5"/>
    <p:sldId id="329" r:id="rId6"/>
    <p:sldId id="330" r:id="rId7"/>
    <p:sldId id="292" r:id="rId8"/>
    <p:sldId id="297" r:id="rId9"/>
    <p:sldId id="307" r:id="rId10"/>
    <p:sldId id="358" r:id="rId11"/>
    <p:sldId id="359" r:id="rId12"/>
    <p:sldId id="360" r:id="rId13"/>
    <p:sldId id="285" r:id="rId14"/>
    <p:sldId id="275" r:id="rId15"/>
    <p:sldId id="293" r:id="rId16"/>
    <p:sldId id="299" r:id="rId17"/>
    <p:sldId id="263" r:id="rId18"/>
    <p:sldId id="318" r:id="rId19"/>
    <p:sldId id="259" r:id="rId20"/>
    <p:sldId id="320" r:id="rId21"/>
    <p:sldId id="294" r:id="rId22"/>
    <p:sldId id="324" r:id="rId23"/>
    <p:sldId id="323" r:id="rId24"/>
    <p:sldId id="325" r:id="rId25"/>
    <p:sldId id="265" r:id="rId26"/>
    <p:sldId id="295"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73"/>
    <p:restoredTop sz="89252" autoAdjust="0"/>
  </p:normalViewPr>
  <p:slideViewPr>
    <p:cSldViewPr snapToGrid="0" snapToObjects="1">
      <p:cViewPr varScale="1">
        <p:scale>
          <a:sx n="114" d="100"/>
          <a:sy n="114" d="100"/>
        </p:scale>
        <p:origin x="1648"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6D58A6-1DC7-224E-B706-1909E9EE3F16}" type="datetimeFigureOut">
              <a:rPr lang="en-US" smtClean="0"/>
              <a:t>8/26/25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224E6B-BDF4-5347-ADA1-78B516CB5957}" type="slidenum">
              <a:rPr lang="en-US" smtClean="0"/>
              <a:t>‹#›</a:t>
            </a:fld>
            <a:endParaRPr lang="en-US"/>
          </a:p>
        </p:txBody>
      </p:sp>
    </p:spTree>
    <p:extLst>
      <p:ext uri="{BB962C8B-B14F-4D97-AF65-F5344CB8AC3E}">
        <p14:creationId xmlns:p14="http://schemas.microsoft.com/office/powerpoint/2010/main" val="33543311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2</a:t>
            </a:fld>
            <a:endParaRPr lang="en-US"/>
          </a:p>
        </p:txBody>
      </p:sp>
    </p:spTree>
    <p:extLst>
      <p:ext uri="{BB962C8B-B14F-4D97-AF65-F5344CB8AC3E}">
        <p14:creationId xmlns:p14="http://schemas.microsoft.com/office/powerpoint/2010/main" val="228979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8AF2824-A55A-EE47-ABBB-09E26DA40554}"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4</a:t>
            </a:fld>
            <a:endParaRPr lang="en-US"/>
          </a:p>
        </p:txBody>
      </p:sp>
    </p:spTree>
    <p:extLst>
      <p:ext uri="{BB962C8B-B14F-4D97-AF65-F5344CB8AC3E}">
        <p14:creationId xmlns:p14="http://schemas.microsoft.com/office/powerpoint/2010/main" val="242232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5</a:t>
            </a:fld>
            <a:endParaRPr lang="en-US"/>
          </a:p>
        </p:txBody>
      </p:sp>
    </p:spTree>
    <p:extLst>
      <p:ext uri="{BB962C8B-B14F-4D97-AF65-F5344CB8AC3E}">
        <p14:creationId xmlns:p14="http://schemas.microsoft.com/office/powerpoint/2010/main" val="2902264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18</a:t>
            </a:fld>
            <a:endParaRPr lang="en-US"/>
          </a:p>
        </p:txBody>
      </p:sp>
    </p:spTree>
    <p:extLst>
      <p:ext uri="{BB962C8B-B14F-4D97-AF65-F5344CB8AC3E}">
        <p14:creationId xmlns:p14="http://schemas.microsoft.com/office/powerpoint/2010/main" val="168390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FDEA4-361B-674A-8C9E-A08C215EDA91}" type="datetimeFigureOut">
              <a:rPr lang="en-US" smtClean="0"/>
              <a:t>8/26/25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179901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17109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1383001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DCC2E97B-A548-3542-873E-67C77477DDC3}" type="slidenum">
              <a:rPr lang="en-US"/>
              <a:pPr/>
              <a:t>‹#›</a:t>
            </a:fld>
            <a:endParaRPr lang="en-US"/>
          </a:p>
        </p:txBody>
      </p:sp>
    </p:spTree>
    <p:extLst>
      <p:ext uri="{BB962C8B-B14F-4D97-AF65-F5344CB8AC3E}">
        <p14:creationId xmlns:p14="http://schemas.microsoft.com/office/powerpoint/2010/main" val="98547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82017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FDEA4-361B-674A-8C9E-A08C215EDA91}" type="datetimeFigureOut">
              <a:rPr lang="en-US" smtClean="0"/>
              <a:t>8/26/25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926343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FDEA4-361B-674A-8C9E-A08C215EDA91}" type="datetimeFigureOut">
              <a:rPr lang="en-US" smtClean="0"/>
              <a:t>8/26/25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13435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FDEA4-361B-674A-8C9E-A08C215EDA91}" type="datetimeFigureOut">
              <a:rPr lang="en-US" smtClean="0"/>
              <a:t>8/26/25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708382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FDEA4-361B-674A-8C9E-A08C215EDA91}" type="datetimeFigureOut">
              <a:rPr lang="en-US" smtClean="0"/>
              <a:t>8/26/25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79274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FDEA4-361B-674A-8C9E-A08C215EDA91}" type="datetimeFigureOut">
              <a:rPr lang="en-US" smtClean="0"/>
              <a:t>8/26/25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76391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FDEA4-361B-674A-8C9E-A08C215EDA91}" type="datetimeFigureOut">
              <a:rPr lang="en-US" smtClean="0"/>
              <a:t>8/26/25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884333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FDEA4-361B-674A-8C9E-A08C215EDA91}" type="datetimeFigureOut">
              <a:rPr lang="en-US" smtClean="0"/>
              <a:t>8/26/25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501091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FDEA4-361B-674A-8C9E-A08C215EDA91}" type="datetimeFigureOut">
              <a:rPr lang="en-US" smtClean="0"/>
              <a:t>8/26/25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864AF-E22A-3241-8379-C9CAF2EF0A22}" type="slidenum">
              <a:rPr lang="en-US" smtClean="0"/>
              <a:t>‹#›</a:t>
            </a:fld>
            <a:endParaRPr lang="en-US"/>
          </a:p>
        </p:txBody>
      </p:sp>
    </p:spTree>
    <p:extLst>
      <p:ext uri="{BB962C8B-B14F-4D97-AF65-F5344CB8AC3E}">
        <p14:creationId xmlns:p14="http://schemas.microsoft.com/office/powerpoint/2010/main" val="3345828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92283" y="936010"/>
            <a:ext cx="6359433" cy="5139869"/>
          </a:xfrm>
          <a:prstGeom prst="rect">
            <a:avLst/>
          </a:prstGeom>
          <a:noFill/>
        </p:spPr>
        <p:txBody>
          <a:bodyPr wrap="none" rtlCol="0">
            <a:spAutoFit/>
          </a:bodyPr>
          <a:lstStyle/>
          <a:p>
            <a:pPr algn="ctr"/>
            <a:r>
              <a:rPr lang="en-US" sz="4000" b="1" dirty="0">
                <a:latin typeface="HELVETICA LIGHT" panose="020B0403020202020204" pitchFamily="34" charset="0"/>
              </a:rPr>
              <a:t>BIOL 792 (1028)</a:t>
            </a:r>
          </a:p>
          <a:p>
            <a:pPr algn="ctr"/>
            <a:endParaRPr lang="en-US" sz="4000" b="1" dirty="0">
              <a:latin typeface="HELVETICA LIGHT" panose="020B0403020202020204" pitchFamily="34" charset="0"/>
            </a:endParaRPr>
          </a:p>
          <a:p>
            <a:pPr algn="ctr"/>
            <a:r>
              <a:rPr lang="en-US" sz="4000" b="1" dirty="0">
                <a:latin typeface="HELVETICA LIGHT" panose="020B0403020202020204" pitchFamily="34" charset="0"/>
              </a:rPr>
              <a:t>Data Science for Biology I</a:t>
            </a:r>
          </a:p>
          <a:p>
            <a:pPr algn="ctr"/>
            <a:endParaRPr lang="en-US" sz="3000" dirty="0">
              <a:latin typeface="Helvetica Light" panose="020B0403020202020204" pitchFamily="34" charset="0"/>
            </a:endParaRPr>
          </a:p>
          <a:p>
            <a:pPr algn="ctr"/>
            <a:endParaRPr lang="en-US" sz="2800" dirty="0">
              <a:latin typeface="Helvetica Light" panose="020B0403020202020204" pitchFamily="34" charset="0"/>
            </a:endParaRPr>
          </a:p>
          <a:p>
            <a:pPr algn="ctr"/>
            <a:r>
              <a:rPr lang="en-US" sz="3000" dirty="0">
                <a:latin typeface="Helvetica Light" panose="020B0403020202020204" pitchFamily="34" charset="0"/>
              </a:rPr>
              <a:t>FH 19</a:t>
            </a:r>
          </a:p>
          <a:p>
            <a:pPr algn="ctr"/>
            <a:endParaRPr lang="en-US" sz="3000" dirty="0">
              <a:latin typeface="Helvetica Light" panose="020B0403020202020204" pitchFamily="34" charset="0"/>
            </a:endParaRPr>
          </a:p>
          <a:p>
            <a:pPr algn="ctr"/>
            <a:r>
              <a:rPr lang="en-US" sz="3000" dirty="0">
                <a:latin typeface="Helvetica Light" panose="020B0403020202020204" pitchFamily="34" charset="0"/>
              </a:rPr>
              <a:t>Tuesday and Thursday 6:00 – 7:15</a:t>
            </a:r>
          </a:p>
          <a:p>
            <a:pPr algn="ctr"/>
            <a:endParaRPr lang="en-US" sz="3000" dirty="0">
              <a:latin typeface="Helvetica Light" panose="020B0403020202020204" pitchFamily="34" charset="0"/>
            </a:endParaRPr>
          </a:p>
          <a:p>
            <a:pPr algn="ctr"/>
            <a:r>
              <a:rPr lang="en-US" sz="3000" dirty="0">
                <a:latin typeface="Helvetica Light" panose="020B0403020202020204" pitchFamily="34" charset="0"/>
              </a:rPr>
              <a:t>Dr. Thomas Parchman</a:t>
            </a:r>
          </a:p>
        </p:txBody>
      </p:sp>
    </p:spTree>
    <p:extLst>
      <p:ext uri="{BB962C8B-B14F-4D97-AF65-F5344CB8AC3E}">
        <p14:creationId xmlns:p14="http://schemas.microsoft.com/office/powerpoint/2010/main" val="215086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24342" y="268107"/>
            <a:ext cx="6695315" cy="1077218"/>
          </a:xfrm>
          <a:prstGeom prst="rect">
            <a:avLst/>
          </a:prstGeom>
          <a:noFill/>
        </p:spPr>
        <p:txBody>
          <a:bodyPr wrap="square" rtlCol="0">
            <a:spAutoFit/>
          </a:bodyPr>
          <a:lstStyle/>
          <a:p>
            <a:pPr algn="ctr"/>
            <a:r>
              <a:rPr lang="en-US" sz="3200" dirty="0">
                <a:latin typeface="Helvetica Light" panose="020B0403020202020204" pitchFamily="34" charset="0"/>
              </a:rPr>
              <a:t>UNR high performance computing cluster: </a:t>
            </a:r>
            <a:r>
              <a:rPr lang="en-US" sz="3200" b="1" dirty="0">
                <a:latin typeface="Helvetica Light" panose="020B0403020202020204" pitchFamily="34" charset="0"/>
              </a:rPr>
              <a:t>Pronghorn</a:t>
            </a:r>
          </a:p>
        </p:txBody>
      </p:sp>
      <p:sp>
        <p:nvSpPr>
          <p:cNvPr id="2" name="TextBox 1"/>
          <p:cNvSpPr txBox="1"/>
          <p:nvPr/>
        </p:nvSpPr>
        <p:spPr>
          <a:xfrm>
            <a:off x="5359427" y="6439852"/>
            <a:ext cx="3656770" cy="300082"/>
          </a:xfrm>
          <a:prstGeom prst="rect">
            <a:avLst/>
          </a:prstGeom>
          <a:noFill/>
        </p:spPr>
        <p:txBody>
          <a:bodyPr wrap="none" rtlCol="0">
            <a:spAutoFit/>
          </a:bodyPr>
          <a:lstStyle/>
          <a:p>
            <a:r>
              <a:rPr lang="en-US" sz="1350" dirty="0">
                <a:latin typeface="Helvetica Light" panose="020B0403020202020204" pitchFamily="34" charset="0"/>
              </a:rPr>
              <a:t>https://</a:t>
            </a:r>
            <a:r>
              <a:rPr lang="en-US" sz="1350" dirty="0" err="1">
                <a:latin typeface="Helvetica Light" panose="020B0403020202020204" pitchFamily="34" charset="0"/>
              </a:rPr>
              <a:t>github.com</a:t>
            </a:r>
            <a:r>
              <a:rPr lang="en-US" sz="1350" dirty="0">
                <a:latin typeface="Helvetica Light" panose="020B0403020202020204" pitchFamily="34" charset="0"/>
              </a:rPr>
              <a:t>/UNR-HPC/pronghorn/wiki/</a:t>
            </a:r>
          </a:p>
        </p:txBody>
      </p:sp>
      <p:sp>
        <p:nvSpPr>
          <p:cNvPr id="3" name="TextBox 2">
            <a:extLst>
              <a:ext uri="{FF2B5EF4-FFF2-40B4-BE49-F238E27FC236}">
                <a16:creationId xmlns:a16="http://schemas.microsoft.com/office/drawing/2014/main" id="{DF8A047A-7661-88DC-2DF1-E5A66EF718C3}"/>
              </a:ext>
            </a:extLst>
          </p:cNvPr>
          <p:cNvSpPr txBox="1"/>
          <p:nvPr/>
        </p:nvSpPr>
        <p:spPr>
          <a:xfrm>
            <a:off x="274320" y="1898818"/>
            <a:ext cx="8604986" cy="3816429"/>
          </a:xfrm>
          <a:prstGeom prst="rect">
            <a:avLst/>
          </a:prstGeom>
          <a:noFill/>
        </p:spPr>
        <p:txBody>
          <a:bodyPr wrap="square" rtlCol="0">
            <a:spAutoFit/>
          </a:bodyPr>
          <a:lstStyle/>
          <a:p>
            <a:pPr marL="214313" indent="-214313">
              <a:buFontTx/>
              <a:buChar char="-"/>
            </a:pPr>
            <a:r>
              <a:rPr lang="en-US" sz="2200" b="1" dirty="0">
                <a:latin typeface="HELVETICA LIGHT" panose="020B0403020202020204" pitchFamily="34" charset="0"/>
              </a:rPr>
              <a:t>CPU</a:t>
            </a:r>
            <a:r>
              <a:rPr lang="en-US" sz="2200" dirty="0">
                <a:latin typeface="Helvetica Light" panose="020B0403020202020204" pitchFamily="34" charset="0"/>
              </a:rPr>
              <a:t> partition features 108 nodes, 3,456 CPU cores, and 24.8TB of memory.</a:t>
            </a:r>
          </a:p>
          <a:p>
            <a:pPr marL="214313" indent="-214313">
              <a:buFontTx/>
              <a:buChar char="-"/>
            </a:pPr>
            <a:endParaRPr lang="en-US" sz="2200" dirty="0">
              <a:latin typeface="Helvetica Light" panose="020B0403020202020204" pitchFamily="34" charset="0"/>
            </a:endParaRPr>
          </a:p>
          <a:p>
            <a:pPr marL="214313" indent="-214313">
              <a:buFontTx/>
              <a:buChar char="-"/>
            </a:pPr>
            <a:r>
              <a:rPr lang="en-US" sz="2200" b="1" dirty="0">
                <a:latin typeface="HELVETICA LIGHT" panose="020B0403020202020204" pitchFamily="34" charset="0"/>
              </a:rPr>
              <a:t>GPU</a:t>
            </a:r>
            <a:r>
              <a:rPr lang="en-US" sz="2200" dirty="0">
                <a:latin typeface="Helvetica Light" panose="020B0403020202020204" pitchFamily="34" charset="0"/>
              </a:rPr>
              <a:t> partition features 44 NVIDIA Tesla P100 GPUs, 352 CPU cores, and 2.75TiB of memory. </a:t>
            </a:r>
          </a:p>
          <a:p>
            <a:pPr marL="214313" indent="-214313">
              <a:buFontTx/>
              <a:buChar char="-"/>
            </a:pPr>
            <a:endParaRPr lang="en-US" sz="2200" dirty="0">
              <a:latin typeface="Helvetica Light" panose="020B0403020202020204" pitchFamily="34" charset="0"/>
            </a:endParaRPr>
          </a:p>
          <a:p>
            <a:pPr marL="214313" indent="-214313">
              <a:buFontTx/>
              <a:buChar char="-"/>
            </a:pPr>
            <a:r>
              <a:rPr lang="en-US" sz="2200" dirty="0">
                <a:latin typeface="Helvetica Light" panose="020B0403020202020204" pitchFamily="34" charset="0"/>
              </a:rPr>
              <a:t>The </a:t>
            </a:r>
            <a:r>
              <a:rPr lang="en-US" sz="2200" b="1" dirty="0">
                <a:latin typeface="HELVETICA LIGHT" panose="020B0403020202020204" pitchFamily="34" charset="0"/>
              </a:rPr>
              <a:t>Visualization</a:t>
            </a:r>
            <a:r>
              <a:rPr lang="en-US" sz="2200" dirty="0">
                <a:latin typeface="Helvetica Light" panose="020B0403020202020204" pitchFamily="34" charset="0"/>
              </a:rPr>
              <a:t> partition is composed of three NVIDIA Tesla V100 GPUs, 48 CPU cores, and 1.1TiB of memory.</a:t>
            </a:r>
          </a:p>
          <a:p>
            <a:pPr marL="214313" indent="-214313">
              <a:buFontTx/>
              <a:buChar char="-"/>
            </a:pPr>
            <a:endParaRPr lang="en-US" sz="2200" dirty="0">
              <a:latin typeface="Helvetica Light" panose="020B0403020202020204" pitchFamily="34" charset="0"/>
            </a:endParaRPr>
          </a:p>
          <a:p>
            <a:pPr marL="214313" indent="-214313">
              <a:buFontTx/>
              <a:buChar char="-"/>
            </a:pPr>
            <a:r>
              <a:rPr lang="en-US" sz="2200" b="1" dirty="0">
                <a:latin typeface="HELVETICA LIGHT" panose="020B0403020202020204" pitchFamily="34" charset="0"/>
              </a:rPr>
              <a:t>Account signup </a:t>
            </a:r>
            <a:r>
              <a:rPr lang="en-US" sz="2200" dirty="0">
                <a:latin typeface="Helvetica Light" panose="020B0403020202020204" pitchFamily="34" charset="0"/>
              </a:rPr>
              <a:t>- https://</a:t>
            </a:r>
            <a:r>
              <a:rPr lang="en-US" sz="2200" dirty="0" err="1">
                <a:latin typeface="Helvetica Light" panose="020B0403020202020204" pitchFamily="34" charset="0"/>
              </a:rPr>
              <a:t>www.unr.edu</a:t>
            </a:r>
            <a:r>
              <a:rPr lang="en-US" sz="2200" dirty="0">
                <a:latin typeface="Helvetica Light" panose="020B0403020202020204" pitchFamily="34" charset="0"/>
              </a:rPr>
              <a:t>/cyberinfrastructure/high-performance-computing/accounts</a:t>
            </a:r>
          </a:p>
        </p:txBody>
      </p:sp>
    </p:spTree>
    <p:extLst>
      <p:ext uri="{BB962C8B-B14F-4D97-AF65-F5344CB8AC3E}">
        <p14:creationId xmlns:p14="http://schemas.microsoft.com/office/powerpoint/2010/main" val="10120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E9860A-5217-2707-2D3A-0530A39DF6BF}"/>
              </a:ext>
            </a:extLst>
          </p:cNvPr>
          <p:cNvSpPr txBox="1"/>
          <p:nvPr/>
        </p:nvSpPr>
        <p:spPr>
          <a:xfrm>
            <a:off x="379141" y="1437375"/>
            <a:ext cx="8575288" cy="4708981"/>
          </a:xfrm>
          <a:prstGeom prst="rect">
            <a:avLst/>
          </a:prstGeom>
          <a:noFill/>
        </p:spPr>
        <p:txBody>
          <a:bodyPr wrap="square">
            <a:spAutoFit/>
          </a:bodyPr>
          <a:lstStyle/>
          <a:p>
            <a:pPr>
              <a:buNone/>
            </a:pPr>
            <a:r>
              <a:rPr lang="en-US" sz="2000" b="1" dirty="0">
                <a:latin typeface="HELVETICA LIGHT" panose="020B0403020202020204" pitchFamily="34" charset="0"/>
              </a:rPr>
              <a:t>The Grammar of Computing</a:t>
            </a:r>
          </a:p>
          <a:p>
            <a:pPr>
              <a:buNone/>
            </a:pPr>
            <a:r>
              <a:rPr lang="en-US" sz="2000" dirty="0">
                <a:latin typeface="Helvetica Light" panose="020B0403020202020204" pitchFamily="34" charset="0"/>
              </a:rPr>
              <a:t>Linux and Python </a:t>
            </a:r>
            <a:r>
              <a:rPr lang="en-US" sz="2000" dirty="0">
                <a:latin typeface="Helvetica Light" panose="020B0403020202020204" pitchFamily="34" charset="0"/>
              </a:rPr>
              <a:t>are languages for data science. The structure and rules of them make big things possible.</a:t>
            </a:r>
          </a:p>
          <a:p>
            <a:pPr>
              <a:buNone/>
            </a:pPr>
            <a:endParaRPr lang="en-US" sz="2000" dirty="0">
              <a:latin typeface="Helvetica Light" panose="020B0403020202020204" pitchFamily="34" charset="0"/>
            </a:endParaRPr>
          </a:p>
          <a:p>
            <a:pPr>
              <a:buNone/>
            </a:pPr>
            <a:r>
              <a:rPr lang="en-US" sz="2000" b="1" dirty="0">
                <a:latin typeface="HELVETICA LIGHT" panose="020B0403020202020204" pitchFamily="34" charset="0"/>
              </a:rPr>
              <a:t>Understand Problem Solving</a:t>
            </a:r>
          </a:p>
          <a:p>
            <a:pPr>
              <a:buNone/>
            </a:pPr>
            <a:r>
              <a:rPr lang="en-US" sz="2000" dirty="0">
                <a:latin typeface="Helvetica Light" panose="020B0403020202020204" pitchFamily="34" charset="0"/>
              </a:rPr>
              <a:t>With a basic coding foundation, you can recognize how and why solutions work, rather than relying on a black box.</a:t>
            </a:r>
          </a:p>
          <a:p>
            <a:pPr>
              <a:buNone/>
            </a:pPr>
            <a:endParaRPr lang="en-US" sz="2000" dirty="0">
              <a:latin typeface="Helvetica Light" panose="020B0403020202020204" pitchFamily="34" charset="0"/>
            </a:endParaRPr>
          </a:p>
          <a:p>
            <a:pPr>
              <a:buNone/>
            </a:pPr>
            <a:r>
              <a:rPr lang="en-US" sz="2000" b="1" dirty="0">
                <a:latin typeface="Helvetica Light" panose="020B0403020202020204" pitchFamily="34" charset="0"/>
              </a:rPr>
              <a:t>Harness AI Effectively</a:t>
            </a:r>
          </a:p>
          <a:p>
            <a:pPr>
              <a:buNone/>
            </a:pPr>
            <a:r>
              <a:rPr lang="en-US" sz="2000" dirty="0">
                <a:latin typeface="Helvetica Light" panose="020B0403020202020204" pitchFamily="34" charset="0"/>
              </a:rPr>
              <a:t>AI becomes a productivity tool only when you know enough to guide it, check results, adapt code to your needs.</a:t>
            </a:r>
          </a:p>
          <a:p>
            <a:pPr>
              <a:buNone/>
            </a:pPr>
            <a:endParaRPr lang="en-US" sz="2000" dirty="0">
              <a:latin typeface="Helvetica Light" panose="020B0403020202020204" pitchFamily="34" charset="0"/>
            </a:endParaRPr>
          </a:p>
          <a:p>
            <a:pPr>
              <a:buNone/>
            </a:pPr>
            <a:r>
              <a:rPr lang="en-US" sz="2000" b="1" dirty="0">
                <a:latin typeface="HELVETICA LIGHT" panose="020B0403020202020204" pitchFamily="34" charset="0"/>
              </a:rPr>
              <a:t>AI can’t replace learning Linux and Python </a:t>
            </a:r>
            <a:endParaRPr lang="en-US" sz="2000" b="1" dirty="0">
              <a:latin typeface="Helvetica Light" panose="020B0403020202020204" pitchFamily="34" charset="0"/>
            </a:endParaRPr>
          </a:p>
          <a:p>
            <a:pPr>
              <a:buNone/>
            </a:pPr>
            <a:r>
              <a:rPr lang="en-US" sz="2000" dirty="0">
                <a:latin typeface="Helvetica Light" panose="020B0403020202020204" pitchFamily="34" charset="0"/>
              </a:rPr>
              <a:t>But it can make the process faster and more rewarding by shortening the path between learning/frustration and doing/problem solving.</a:t>
            </a:r>
          </a:p>
        </p:txBody>
      </p:sp>
      <p:sp>
        <p:nvSpPr>
          <p:cNvPr id="6" name="TextBox 5">
            <a:extLst>
              <a:ext uri="{FF2B5EF4-FFF2-40B4-BE49-F238E27FC236}">
                <a16:creationId xmlns:a16="http://schemas.microsoft.com/office/drawing/2014/main" id="{C2E9D075-BFA4-FA94-60F1-99F3C1E608E5}"/>
              </a:ext>
            </a:extLst>
          </p:cNvPr>
          <p:cNvSpPr txBox="1"/>
          <p:nvPr/>
        </p:nvSpPr>
        <p:spPr>
          <a:xfrm>
            <a:off x="379141" y="608836"/>
            <a:ext cx="8385717" cy="584775"/>
          </a:xfrm>
          <a:prstGeom prst="rect">
            <a:avLst/>
          </a:prstGeom>
          <a:noFill/>
        </p:spPr>
        <p:txBody>
          <a:bodyPr wrap="square" rtlCol="0">
            <a:spAutoFit/>
          </a:bodyPr>
          <a:lstStyle/>
          <a:p>
            <a:pPr>
              <a:buNone/>
            </a:pPr>
            <a:r>
              <a:rPr lang="en-US" sz="3200" dirty="0">
                <a:latin typeface="Helvetica Light" panose="020B0403020202020204" pitchFamily="34" charset="0"/>
                <a:cs typeface="Times New Roman" panose="02020603050405020304" pitchFamily="18" charset="0"/>
              </a:rPr>
              <a:t>Why Learn Linux &amp; Python Before Using AI?</a:t>
            </a:r>
          </a:p>
        </p:txBody>
      </p:sp>
    </p:spTree>
    <p:extLst>
      <p:ext uri="{BB962C8B-B14F-4D97-AF65-F5344CB8AC3E}">
        <p14:creationId xmlns:p14="http://schemas.microsoft.com/office/powerpoint/2010/main" val="1529627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F1639E-6CCF-68AC-A02E-CE824B9A5293}"/>
              </a:ext>
            </a:extLst>
          </p:cNvPr>
          <p:cNvSpPr txBox="1"/>
          <p:nvPr/>
        </p:nvSpPr>
        <p:spPr>
          <a:xfrm>
            <a:off x="401440" y="1759770"/>
            <a:ext cx="8352267" cy="1107996"/>
          </a:xfrm>
          <a:prstGeom prst="rect">
            <a:avLst/>
          </a:prstGeom>
          <a:noFill/>
        </p:spPr>
        <p:txBody>
          <a:bodyPr wrap="square">
            <a:spAutoFit/>
          </a:bodyPr>
          <a:lstStyle/>
          <a:p>
            <a:pPr>
              <a:defRPr sz="1400"/>
            </a:pPr>
            <a:r>
              <a:rPr lang="en-US" sz="2200" b="1" dirty="0">
                <a:latin typeface="Helvetica Light" panose="020B0403020202020204" pitchFamily="34" charset="0"/>
              </a:rPr>
              <a:t>Responsibility: </a:t>
            </a:r>
            <a:r>
              <a:rPr sz="2200" dirty="0">
                <a:latin typeface="Helvetica Light" panose="020B0403020202020204" pitchFamily="34" charset="0"/>
              </a:rPr>
              <a:t>Write code you can defend and verify. Responsible science means ensuring your methods are correct and transparent.</a:t>
            </a:r>
          </a:p>
        </p:txBody>
      </p:sp>
      <p:sp>
        <p:nvSpPr>
          <p:cNvPr id="3" name="TextBox 2">
            <a:extLst>
              <a:ext uri="{FF2B5EF4-FFF2-40B4-BE49-F238E27FC236}">
                <a16:creationId xmlns:a16="http://schemas.microsoft.com/office/drawing/2014/main" id="{7B810437-6FC6-F115-6F91-7E4782F04C8C}"/>
              </a:ext>
            </a:extLst>
          </p:cNvPr>
          <p:cNvSpPr txBox="1"/>
          <p:nvPr/>
        </p:nvSpPr>
        <p:spPr>
          <a:xfrm>
            <a:off x="401440" y="3007865"/>
            <a:ext cx="7783552" cy="1107996"/>
          </a:xfrm>
          <a:prstGeom prst="rect">
            <a:avLst/>
          </a:prstGeom>
          <a:noFill/>
        </p:spPr>
        <p:txBody>
          <a:bodyPr wrap="square">
            <a:spAutoFit/>
          </a:bodyPr>
          <a:lstStyle/>
          <a:p>
            <a:pPr>
              <a:defRPr sz="1400"/>
            </a:pPr>
            <a:r>
              <a:rPr lang="en-US" sz="2200" b="1" dirty="0">
                <a:latin typeface="Helvetica Light" panose="020B0403020202020204" pitchFamily="34" charset="0"/>
              </a:rPr>
              <a:t>Reproducibility: </a:t>
            </a:r>
            <a:r>
              <a:rPr sz="2200" dirty="0">
                <a:latin typeface="Helvetica Light" panose="020B0403020202020204" pitchFamily="34" charset="0"/>
              </a:rPr>
              <a:t>Code should be shareable and reproducible so others can replicate and build upon your work.</a:t>
            </a:r>
          </a:p>
        </p:txBody>
      </p:sp>
      <p:sp>
        <p:nvSpPr>
          <p:cNvPr id="4" name="TextBox 3">
            <a:extLst>
              <a:ext uri="{FF2B5EF4-FFF2-40B4-BE49-F238E27FC236}">
                <a16:creationId xmlns:a16="http://schemas.microsoft.com/office/drawing/2014/main" id="{E273773D-18E3-372B-BCF8-BB1577D2B976}"/>
              </a:ext>
            </a:extLst>
          </p:cNvPr>
          <p:cNvSpPr txBox="1"/>
          <p:nvPr/>
        </p:nvSpPr>
        <p:spPr>
          <a:xfrm>
            <a:off x="401441" y="4304587"/>
            <a:ext cx="7783551" cy="769441"/>
          </a:xfrm>
          <a:prstGeom prst="rect">
            <a:avLst/>
          </a:prstGeom>
          <a:noFill/>
        </p:spPr>
        <p:txBody>
          <a:bodyPr wrap="square">
            <a:spAutoFit/>
          </a:bodyPr>
          <a:lstStyle/>
          <a:p>
            <a:pPr>
              <a:defRPr sz="1400"/>
            </a:pPr>
            <a:r>
              <a:rPr lang="en-US" sz="2200" b="1" dirty="0">
                <a:latin typeface="Helvetica Light" panose="020B0403020202020204" pitchFamily="34" charset="0"/>
              </a:rPr>
              <a:t>Repeatability: </a:t>
            </a:r>
            <a:r>
              <a:rPr sz="2200" dirty="0">
                <a:latin typeface="Helvetica Light" panose="020B0403020202020204" pitchFamily="34" charset="0"/>
              </a:rPr>
              <a:t>Analyses must produce the same results when repeated.</a:t>
            </a:r>
          </a:p>
        </p:txBody>
      </p:sp>
      <p:sp>
        <p:nvSpPr>
          <p:cNvPr id="5" name="TextBox 4">
            <a:extLst>
              <a:ext uri="{FF2B5EF4-FFF2-40B4-BE49-F238E27FC236}">
                <a16:creationId xmlns:a16="http://schemas.microsoft.com/office/drawing/2014/main" id="{1B41E728-059C-2238-DF34-B0074F11B5F2}"/>
              </a:ext>
            </a:extLst>
          </p:cNvPr>
          <p:cNvSpPr txBox="1"/>
          <p:nvPr/>
        </p:nvSpPr>
        <p:spPr>
          <a:xfrm>
            <a:off x="401440" y="5363957"/>
            <a:ext cx="8631046" cy="769441"/>
          </a:xfrm>
          <a:prstGeom prst="rect">
            <a:avLst/>
          </a:prstGeom>
          <a:noFill/>
        </p:spPr>
        <p:txBody>
          <a:bodyPr wrap="square">
            <a:spAutoFit/>
          </a:bodyPr>
          <a:lstStyle/>
          <a:p>
            <a:pPr>
              <a:defRPr sz="1400"/>
            </a:pPr>
            <a:r>
              <a:rPr lang="en-US" sz="2200" b="1" dirty="0">
                <a:latin typeface="Helvetica Light" panose="020B0403020202020204" pitchFamily="34" charset="0"/>
              </a:rPr>
              <a:t>Collaboration: </a:t>
            </a:r>
            <a:r>
              <a:rPr sz="2200" dirty="0">
                <a:latin typeface="Helvetica Light" panose="020B0403020202020204" pitchFamily="34" charset="0"/>
              </a:rPr>
              <a:t>Transparent, well-documented code allows collaboration across labs, disciplines</a:t>
            </a:r>
          </a:p>
        </p:txBody>
      </p:sp>
      <p:sp>
        <p:nvSpPr>
          <p:cNvPr id="7" name="TextBox 6">
            <a:extLst>
              <a:ext uri="{FF2B5EF4-FFF2-40B4-BE49-F238E27FC236}">
                <a16:creationId xmlns:a16="http://schemas.microsoft.com/office/drawing/2014/main" id="{747DC29E-2C5F-4A70-5CDF-1F202034D61B}"/>
              </a:ext>
            </a:extLst>
          </p:cNvPr>
          <p:cNvSpPr txBox="1"/>
          <p:nvPr/>
        </p:nvSpPr>
        <p:spPr>
          <a:xfrm>
            <a:off x="546410" y="143943"/>
            <a:ext cx="8720254" cy="1077218"/>
          </a:xfrm>
          <a:prstGeom prst="rect">
            <a:avLst/>
          </a:prstGeom>
          <a:noFill/>
        </p:spPr>
        <p:txBody>
          <a:bodyPr wrap="square" rtlCol="0">
            <a:spAutoFit/>
          </a:bodyPr>
          <a:lstStyle/>
          <a:p>
            <a:r>
              <a:rPr lang="en-US" sz="3200" dirty="0">
                <a:latin typeface="Helvetica Light" panose="020B0403020202020204" pitchFamily="34" charset="0"/>
              </a:rPr>
              <a:t>Academic and scientific integrity and transparency</a:t>
            </a:r>
          </a:p>
        </p:txBody>
      </p:sp>
    </p:spTree>
    <p:extLst>
      <p:ext uri="{BB962C8B-B14F-4D97-AF65-F5344CB8AC3E}">
        <p14:creationId xmlns:p14="http://schemas.microsoft.com/office/powerpoint/2010/main" val="1078551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1884" y="587693"/>
            <a:ext cx="6159058" cy="523220"/>
          </a:xfrm>
          <a:prstGeom prst="rect">
            <a:avLst/>
          </a:prstGeom>
          <a:noFill/>
        </p:spPr>
        <p:txBody>
          <a:bodyPr wrap="none" rtlCol="0">
            <a:spAutoFit/>
          </a:bodyPr>
          <a:lstStyle/>
          <a:p>
            <a:r>
              <a:rPr lang="en-US" sz="2800" b="1" dirty="0">
                <a:latin typeface="HELVETICA LIGHT" panose="020B0403020202020204" pitchFamily="34" charset="0"/>
              </a:rPr>
              <a:t>At the end of this course, you should:</a:t>
            </a:r>
          </a:p>
        </p:txBody>
      </p:sp>
      <p:sp>
        <p:nvSpPr>
          <p:cNvPr id="3" name="TextBox 2"/>
          <p:cNvSpPr txBox="1"/>
          <p:nvPr/>
        </p:nvSpPr>
        <p:spPr>
          <a:xfrm>
            <a:off x="467981" y="1421843"/>
            <a:ext cx="8208037" cy="4401205"/>
          </a:xfrm>
          <a:prstGeom prst="rect">
            <a:avLst/>
          </a:prstGeom>
          <a:noFill/>
        </p:spPr>
        <p:txBody>
          <a:bodyPr wrap="square" rtlCol="0">
            <a:spAutoFit/>
          </a:bodyPr>
          <a:lstStyle/>
          <a:p>
            <a:pPr marL="342900" indent="-342900">
              <a:buAutoNum type="arabicPeriod"/>
            </a:pPr>
            <a:r>
              <a:rPr lang="en-US" sz="2000" dirty="0">
                <a:latin typeface="Helvetica Light" panose="020B0403020202020204" pitchFamily="34" charset="0"/>
              </a:rPr>
              <a:t>Be comfortable with using Linux for basic and progressively more advanced needs</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able to write and effectively execute Python code (and feel encouraged to learn more on your own).</a:t>
            </a:r>
          </a:p>
          <a:p>
            <a:pPr marL="342900" indent="-342900">
              <a:buAutoNum type="arabicPeriod"/>
            </a:pPr>
            <a:endParaRPr lang="en-US" sz="2000" dirty="0">
              <a:latin typeface="Helvetica Light" panose="020B0403020202020204" pitchFamily="34" charset="0"/>
            </a:endParaRP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able to use Unix, Python, and shell scripting to manipulate, organize, and analyze large data sets.</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Feel enabled and equipped to work with big data, and motivated and capable of learning more on your own.</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prepared for more advanced courses.</a:t>
            </a:r>
          </a:p>
        </p:txBody>
      </p:sp>
    </p:spTree>
    <p:extLst>
      <p:ext uri="{BB962C8B-B14F-4D97-AF65-F5344CB8AC3E}">
        <p14:creationId xmlns:p14="http://schemas.microsoft.com/office/powerpoint/2010/main" val="3863317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84381" y="283506"/>
            <a:ext cx="3578224" cy="584775"/>
          </a:xfrm>
          <a:prstGeom prst="rect">
            <a:avLst/>
          </a:prstGeom>
          <a:noFill/>
        </p:spPr>
        <p:txBody>
          <a:bodyPr wrap="none" rtlCol="0">
            <a:spAutoFit/>
          </a:bodyPr>
          <a:lstStyle/>
          <a:p>
            <a:r>
              <a:rPr lang="en-US" sz="3200" dirty="0">
                <a:latin typeface="Helvetica Light" panose="020B0403020202020204" pitchFamily="34" charset="0"/>
              </a:rPr>
              <a:t>Course Resources</a:t>
            </a:r>
          </a:p>
        </p:txBody>
      </p:sp>
      <p:sp>
        <p:nvSpPr>
          <p:cNvPr id="5" name="TextBox 4"/>
          <p:cNvSpPr txBox="1"/>
          <p:nvPr/>
        </p:nvSpPr>
        <p:spPr>
          <a:xfrm>
            <a:off x="4275438" y="1125495"/>
            <a:ext cx="4463613" cy="5016758"/>
          </a:xfrm>
          <a:prstGeom prst="rect">
            <a:avLst/>
          </a:prstGeom>
          <a:noFill/>
        </p:spPr>
        <p:txBody>
          <a:bodyPr wrap="square" rtlCol="0">
            <a:spAutoFit/>
          </a:bodyPr>
          <a:lstStyle/>
          <a:p>
            <a:pPr marL="342900" indent="-342900">
              <a:buAutoNum type="arabicPeriod"/>
            </a:pPr>
            <a:r>
              <a:rPr lang="en-US" sz="2000" dirty="0">
                <a:latin typeface="Helvetica Light" panose="020B0403020202020204" pitchFamily="34" charset="0"/>
              </a:rPr>
              <a:t>Computer with Linux and Python installed, preferably mac or machine running </a:t>
            </a:r>
            <a:r>
              <a:rPr lang="en-US" sz="2000" dirty="0" err="1">
                <a:latin typeface="Helvetica Light" panose="020B0403020202020204" pitchFamily="34" charset="0"/>
              </a:rPr>
              <a:t>linux</a:t>
            </a:r>
            <a:r>
              <a:rPr lang="en-US" sz="2000" dirty="0">
                <a:latin typeface="Helvetica Light" panose="020B0403020202020204" pitchFamily="34" charset="0"/>
              </a:rPr>
              <a:t>.</a:t>
            </a:r>
          </a:p>
          <a:p>
            <a:pPr marL="342900" indent="-342900">
              <a:buAutoNum type="arabicPeriod"/>
            </a:pPr>
            <a:endParaRPr lang="en-US" sz="2000" dirty="0">
              <a:latin typeface="Helvetica Light" panose="020B0403020202020204" pitchFamily="34" charset="0"/>
            </a:endParaRPr>
          </a:p>
          <a:p>
            <a:pPr marL="342900" indent="-342900">
              <a:buAutoNum type="arabicPeriod"/>
            </a:pPr>
            <a:endParaRPr lang="en-US" sz="2000" dirty="0">
              <a:latin typeface="Helvetica Light" panose="020B0403020202020204" pitchFamily="34" charset="0"/>
            </a:endParaRPr>
          </a:p>
          <a:p>
            <a:pPr marL="342900" indent="-342900">
              <a:buFontTx/>
              <a:buAutoNum type="arabicPeriod"/>
            </a:pPr>
            <a:r>
              <a:rPr lang="en-US" sz="2000" dirty="0">
                <a:latin typeface="Helvetica Light" panose="020B0403020202020204" pitchFamily="34" charset="0"/>
              </a:rPr>
              <a:t>Supplementary data and problem sets for projects will be provided throughout the semester on the course </a:t>
            </a:r>
            <a:r>
              <a:rPr lang="en-US" sz="2000" dirty="0" err="1">
                <a:latin typeface="Helvetica Light" panose="020B0403020202020204" pitchFamily="34" charset="0"/>
              </a:rPr>
              <a:t>github</a:t>
            </a:r>
            <a:r>
              <a:rPr lang="en-US" sz="2000" dirty="0">
                <a:latin typeface="Helvetica Light" panose="020B0403020202020204" pitchFamily="34" charset="0"/>
              </a:rPr>
              <a:t> page.</a:t>
            </a:r>
          </a:p>
          <a:p>
            <a:pPr marL="342900" indent="-342900">
              <a:buFontTx/>
              <a:buAutoNum type="arabicPeriod"/>
            </a:pPr>
            <a:endParaRPr lang="en-US" sz="2000" dirty="0">
              <a:latin typeface="Helvetica Light" panose="020B0403020202020204" pitchFamily="34" charset="0"/>
            </a:endParaRPr>
          </a:p>
          <a:p>
            <a:pPr marL="342900" indent="-342900">
              <a:buFontTx/>
              <a:buAutoNum type="arabicPeriod"/>
            </a:pPr>
            <a:endParaRPr lang="en-US" sz="2000" dirty="0">
              <a:latin typeface="Helvetica Light" panose="020B0403020202020204" pitchFamily="34" charset="0"/>
            </a:endParaRPr>
          </a:p>
          <a:p>
            <a:pPr marL="342900" indent="-342900">
              <a:buFontTx/>
              <a:buAutoNum type="arabicPeriod"/>
            </a:pPr>
            <a:r>
              <a:rPr lang="en-US" sz="2000" dirty="0">
                <a:latin typeface="Helvetica Light" panose="020B0403020202020204" pitchFamily="34" charset="0"/>
              </a:rPr>
              <a:t>Optional </a:t>
            </a:r>
            <a:r>
              <a:rPr lang="en-US" sz="2000" dirty="0" err="1">
                <a:latin typeface="Helvetica Light" panose="020B0403020202020204" pitchFamily="34" charset="0"/>
              </a:rPr>
              <a:t>extbook</a:t>
            </a:r>
            <a:r>
              <a:rPr lang="en-US" sz="2000" dirty="0">
                <a:latin typeface="Helvetica Light" panose="020B0403020202020204" pitchFamily="34" charset="0"/>
              </a:rPr>
              <a:t> (to left), and supplemental </a:t>
            </a:r>
            <a:r>
              <a:rPr lang="en-US" sz="2000" dirty="0" err="1">
                <a:latin typeface="Helvetica Light" panose="020B0403020202020204" pitchFamily="34" charset="0"/>
              </a:rPr>
              <a:t>unix</a:t>
            </a:r>
            <a:r>
              <a:rPr lang="en-US" sz="2000" dirty="0">
                <a:latin typeface="Helvetica Light" panose="020B0403020202020204" pitchFamily="34" charset="0"/>
              </a:rPr>
              <a:t> material from ”Unix and Perl to the Rescue”, </a:t>
            </a:r>
            <a:r>
              <a:rPr lang="en-US" sz="2000" dirty="0" err="1">
                <a:latin typeface="Helvetica Light" panose="020B0403020202020204" pitchFamily="34" charset="0"/>
              </a:rPr>
              <a:t>Bradnam</a:t>
            </a:r>
            <a:r>
              <a:rPr lang="en-US" sz="2000" dirty="0">
                <a:latin typeface="Helvetica Light" panose="020B0403020202020204" pitchFamily="34" charset="0"/>
              </a:rPr>
              <a:t> and Korf.</a:t>
            </a:r>
          </a:p>
          <a:p>
            <a:endParaRPr lang="en-US" sz="2000" dirty="0">
              <a:latin typeface="Helvetica Light" panose="020B0403020202020204" pitchFamily="34" charset="0"/>
            </a:endParaRPr>
          </a:p>
        </p:txBody>
      </p:sp>
      <p:pic>
        <p:nvPicPr>
          <p:cNvPr id="1026" name="Picture 2" descr="Amazon.com: Practical Computing for Biologists (9780878933914 ...">
            <a:extLst>
              <a:ext uri="{FF2B5EF4-FFF2-40B4-BE49-F238E27FC236}">
                <a16:creationId xmlns:a16="http://schemas.microsoft.com/office/drawing/2014/main" id="{D88692E2-0C35-7540-88D6-1DF3B4FA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1" y="1199635"/>
            <a:ext cx="3964871" cy="475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30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4444" y="166481"/>
            <a:ext cx="6192528" cy="523220"/>
          </a:xfrm>
          <a:prstGeom prst="rect">
            <a:avLst/>
          </a:prstGeom>
          <a:noFill/>
        </p:spPr>
        <p:txBody>
          <a:bodyPr wrap="none" rtlCol="0">
            <a:spAutoFit/>
          </a:bodyPr>
          <a:lstStyle/>
          <a:p>
            <a:pPr algn="ctr"/>
            <a:r>
              <a:rPr lang="en-US" sz="2800" dirty="0"/>
              <a:t>Course site: </a:t>
            </a:r>
            <a:r>
              <a:rPr lang="en-US" dirty="0"/>
              <a:t>https://</a:t>
            </a:r>
            <a:r>
              <a:rPr lang="en-US" dirty="0" err="1"/>
              <a:t>github.com</a:t>
            </a:r>
            <a:r>
              <a:rPr lang="en-US" dirty="0"/>
              <a:t>/</a:t>
            </a:r>
            <a:r>
              <a:rPr lang="en-US" dirty="0" err="1"/>
              <a:t>tparchman</a:t>
            </a:r>
            <a:r>
              <a:rPr lang="en-US" dirty="0"/>
              <a:t>/F25_BIOL792</a:t>
            </a:r>
          </a:p>
        </p:txBody>
      </p:sp>
      <p:sp>
        <p:nvSpPr>
          <p:cNvPr id="3" name="TextBox 2"/>
          <p:cNvSpPr txBox="1"/>
          <p:nvPr/>
        </p:nvSpPr>
        <p:spPr>
          <a:xfrm>
            <a:off x="6289381" y="2255471"/>
            <a:ext cx="2748544" cy="2585323"/>
          </a:xfrm>
          <a:prstGeom prst="rect">
            <a:avLst/>
          </a:prstGeom>
          <a:noFill/>
          <a:ln>
            <a:solidFill>
              <a:schemeClr val="tx1">
                <a:lumMod val="50000"/>
                <a:lumOff val="50000"/>
              </a:schemeClr>
            </a:solidFill>
          </a:ln>
        </p:spPr>
        <p:txBody>
          <a:bodyPr wrap="square" rtlCol="0">
            <a:spAutoFit/>
          </a:bodyPr>
          <a:lstStyle/>
          <a:p>
            <a:pPr marL="285750" indent="-285750">
              <a:buFontTx/>
              <a:buChar char="-"/>
            </a:pPr>
            <a:r>
              <a:rPr lang="en-US" dirty="0">
                <a:latin typeface="Helvetica Light" panose="020B0403020202020204" pitchFamily="34" charset="0"/>
              </a:rPr>
              <a:t>Weekly primers and assignments</a:t>
            </a:r>
          </a:p>
          <a:p>
            <a:pPr marL="285750" indent="-285750">
              <a:buFontTx/>
              <a:buChar char="-"/>
            </a:pPr>
            <a:endParaRPr lang="en-US" dirty="0">
              <a:latin typeface="Helvetica Light" panose="020B0403020202020204" pitchFamily="34" charset="0"/>
            </a:endParaRPr>
          </a:p>
          <a:p>
            <a:pPr marL="285750" indent="-285750">
              <a:buFontTx/>
              <a:buChar char="-"/>
            </a:pPr>
            <a:r>
              <a:rPr lang="en-US" dirty="0">
                <a:latin typeface="Helvetica Light" panose="020B0403020202020204" pitchFamily="34" charset="0"/>
              </a:rPr>
              <a:t>Supplemental material</a:t>
            </a:r>
          </a:p>
          <a:p>
            <a:pPr marL="285750" indent="-285750">
              <a:buFontTx/>
              <a:buChar char="-"/>
            </a:pPr>
            <a:endParaRPr lang="en-US" dirty="0">
              <a:latin typeface="Helvetica Light" panose="020B0403020202020204" pitchFamily="34" charset="0"/>
            </a:endParaRPr>
          </a:p>
          <a:p>
            <a:pPr marL="285750" indent="-285750">
              <a:buFontTx/>
              <a:buChar char="-"/>
            </a:pPr>
            <a:r>
              <a:rPr lang="en-US" dirty="0">
                <a:latin typeface="Helvetica Light" panose="020B0403020202020204" pitchFamily="34" charset="0"/>
              </a:rPr>
              <a:t>Repositories for sharing code with each other</a:t>
            </a:r>
          </a:p>
        </p:txBody>
      </p:sp>
      <p:pic>
        <p:nvPicPr>
          <p:cNvPr id="6" name="Picture 5" descr="A screenshot of a computer&#10;&#10;AI-generated content may be incorrect.">
            <a:extLst>
              <a:ext uri="{FF2B5EF4-FFF2-40B4-BE49-F238E27FC236}">
                <a16:creationId xmlns:a16="http://schemas.microsoft.com/office/drawing/2014/main" id="{1F83862C-B938-15B3-A3EA-A41AD9BE1FDF}"/>
              </a:ext>
            </a:extLst>
          </p:cNvPr>
          <p:cNvPicPr>
            <a:picLocks noChangeAspect="1"/>
          </p:cNvPicPr>
          <p:nvPr/>
        </p:nvPicPr>
        <p:blipFill>
          <a:blip r:embed="rId2"/>
          <a:stretch>
            <a:fillRect/>
          </a:stretch>
        </p:blipFill>
        <p:spPr>
          <a:xfrm>
            <a:off x="106075" y="855114"/>
            <a:ext cx="5999449" cy="5386039"/>
          </a:xfrm>
          <a:prstGeom prst="rect">
            <a:avLst/>
          </a:prstGeom>
        </p:spPr>
      </p:pic>
    </p:spTree>
    <p:extLst>
      <p:ext uri="{BB962C8B-B14F-4D97-AF65-F5344CB8AC3E}">
        <p14:creationId xmlns:p14="http://schemas.microsoft.com/office/powerpoint/2010/main" val="984200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4293" y="183781"/>
            <a:ext cx="6886075" cy="1077218"/>
          </a:xfrm>
          <a:prstGeom prst="rect">
            <a:avLst/>
          </a:prstGeom>
          <a:noFill/>
        </p:spPr>
        <p:txBody>
          <a:bodyPr wrap="square" rtlCol="0">
            <a:spAutoFit/>
          </a:bodyPr>
          <a:lstStyle/>
          <a:p>
            <a:r>
              <a:rPr lang="en-US" sz="3200" b="1" dirty="0">
                <a:latin typeface="HELVETICA LIGHT" panose="020B0403020202020204" pitchFamily="34" charset="0"/>
              </a:rPr>
              <a:t>Other suggested resources:</a:t>
            </a:r>
          </a:p>
          <a:p>
            <a:endParaRPr lang="en-US" sz="3200" dirty="0">
              <a:latin typeface="Helvetica Light" panose="020B0403020202020204" pitchFamily="34" charset="0"/>
            </a:endParaRPr>
          </a:p>
        </p:txBody>
      </p:sp>
      <p:sp>
        <p:nvSpPr>
          <p:cNvPr id="5" name="TextBox 4"/>
          <p:cNvSpPr txBox="1"/>
          <p:nvPr/>
        </p:nvSpPr>
        <p:spPr>
          <a:xfrm>
            <a:off x="761999" y="1237916"/>
            <a:ext cx="248786" cy="369332"/>
          </a:xfrm>
          <a:prstGeom prst="rect">
            <a:avLst/>
          </a:prstGeom>
          <a:noFill/>
        </p:spPr>
        <p:txBody>
          <a:bodyPr wrap="none" rtlCol="0">
            <a:spAutoFit/>
          </a:bodyPr>
          <a:lstStyle/>
          <a:p>
            <a:r>
              <a:rPr lang="en-US" dirty="0">
                <a:latin typeface="Helvetica Light" panose="020B0403020202020204" pitchFamily="34" charset="0"/>
              </a:rPr>
              <a:t> </a:t>
            </a:r>
          </a:p>
        </p:txBody>
      </p:sp>
      <p:sp>
        <p:nvSpPr>
          <p:cNvPr id="7" name="TextBox 6"/>
          <p:cNvSpPr txBox="1"/>
          <p:nvPr/>
        </p:nvSpPr>
        <p:spPr>
          <a:xfrm>
            <a:off x="736599" y="1080882"/>
            <a:ext cx="8048369" cy="1015663"/>
          </a:xfrm>
          <a:prstGeom prst="rect">
            <a:avLst/>
          </a:prstGeom>
          <a:noFill/>
        </p:spPr>
        <p:txBody>
          <a:bodyPr wrap="square" rtlCol="0">
            <a:spAutoFit/>
          </a:bodyPr>
          <a:lstStyle/>
          <a:p>
            <a:r>
              <a:rPr lang="en-US" sz="2000" dirty="0">
                <a:latin typeface="Helvetica Light" panose="020B0403020202020204" pitchFamily="34" charset="0"/>
              </a:rPr>
              <a:t>- Primer for a supplemental book that is very useful for Unix (and Perl if you so desire)</a:t>
            </a:r>
          </a:p>
          <a:p>
            <a:r>
              <a:rPr lang="en-US" sz="2000" b="1" dirty="0">
                <a:latin typeface="HELVETICA LIGHT" panose="020B0403020202020204" pitchFamily="34" charset="0"/>
              </a:rPr>
              <a:t>	http://</a:t>
            </a:r>
            <a:r>
              <a:rPr lang="en-US" sz="2000" b="1" dirty="0" err="1">
                <a:latin typeface="HELVETICA LIGHT" panose="020B0403020202020204" pitchFamily="34" charset="0"/>
              </a:rPr>
              <a:t>korflab.ucdavis.edu</a:t>
            </a:r>
            <a:r>
              <a:rPr lang="en-US" sz="2000" b="1" dirty="0">
                <a:latin typeface="HELVETICA LIGHT" panose="020B0403020202020204" pitchFamily="34" charset="0"/>
              </a:rPr>
              <a:t>/</a:t>
            </a:r>
            <a:r>
              <a:rPr lang="en-US" sz="2000" b="1" dirty="0" err="1">
                <a:latin typeface="HELVETICA LIGHT" panose="020B0403020202020204" pitchFamily="34" charset="0"/>
              </a:rPr>
              <a:t>Unix_and_Perl</a:t>
            </a:r>
            <a:r>
              <a:rPr lang="en-US" sz="2000" b="1" dirty="0">
                <a:latin typeface="HELVETICA LIGHT" panose="020B0403020202020204" pitchFamily="34" charset="0"/>
              </a:rPr>
              <a:t>/</a:t>
            </a:r>
            <a:r>
              <a:rPr lang="en-US" sz="2000" b="1" dirty="0" err="1">
                <a:latin typeface="HELVETICA LIGHT" panose="020B0403020202020204" pitchFamily="34" charset="0"/>
              </a:rPr>
              <a:t>current.html</a:t>
            </a:r>
            <a:endParaRPr lang="en-US" sz="2000" b="1" dirty="0">
              <a:latin typeface="HELVETICA LIGHT" panose="020B0403020202020204" pitchFamily="34" charset="0"/>
            </a:endParaRPr>
          </a:p>
        </p:txBody>
      </p:sp>
      <p:sp>
        <p:nvSpPr>
          <p:cNvPr id="9" name="TextBox 8">
            <a:extLst>
              <a:ext uri="{FF2B5EF4-FFF2-40B4-BE49-F238E27FC236}">
                <a16:creationId xmlns:a16="http://schemas.microsoft.com/office/drawing/2014/main" id="{0D995AAF-5AE3-C249-A7F9-A52FCC073F7A}"/>
              </a:ext>
            </a:extLst>
          </p:cNvPr>
          <p:cNvSpPr txBox="1"/>
          <p:nvPr/>
        </p:nvSpPr>
        <p:spPr>
          <a:xfrm>
            <a:off x="736598" y="2317463"/>
            <a:ext cx="8048369" cy="707886"/>
          </a:xfrm>
          <a:prstGeom prst="rect">
            <a:avLst/>
          </a:prstGeom>
          <a:noFill/>
        </p:spPr>
        <p:txBody>
          <a:bodyPr wrap="square" rtlCol="0">
            <a:spAutoFit/>
          </a:bodyPr>
          <a:lstStyle/>
          <a:p>
            <a:r>
              <a:rPr lang="en-US" sz="2000" dirty="0">
                <a:latin typeface="Helvetica Light" panose="020B0403020202020204" pitchFamily="34" charset="0"/>
              </a:rPr>
              <a:t>- Python documentation:</a:t>
            </a:r>
          </a:p>
          <a:p>
            <a:r>
              <a:rPr lang="en-US" sz="2000" b="1" dirty="0">
                <a:latin typeface="Helvetica Light" panose="020B0403020202020204" pitchFamily="34" charset="0"/>
              </a:rPr>
              <a:t>	https://</a:t>
            </a:r>
            <a:r>
              <a:rPr lang="en-US" sz="2000" b="1" dirty="0" err="1">
                <a:latin typeface="Helvetica Light" panose="020B0403020202020204" pitchFamily="34" charset="0"/>
              </a:rPr>
              <a:t>docs.python.org</a:t>
            </a:r>
            <a:r>
              <a:rPr lang="en-US" sz="2000" b="1" dirty="0">
                <a:latin typeface="Helvetica Light" panose="020B0403020202020204" pitchFamily="34" charset="0"/>
              </a:rPr>
              <a:t>/3/</a:t>
            </a:r>
          </a:p>
        </p:txBody>
      </p:sp>
      <p:sp>
        <p:nvSpPr>
          <p:cNvPr id="10" name="TextBox 9">
            <a:extLst>
              <a:ext uri="{FF2B5EF4-FFF2-40B4-BE49-F238E27FC236}">
                <a16:creationId xmlns:a16="http://schemas.microsoft.com/office/drawing/2014/main" id="{623B6DD5-2A8B-5047-A53D-B4727E18A489}"/>
              </a:ext>
            </a:extLst>
          </p:cNvPr>
          <p:cNvSpPr txBox="1"/>
          <p:nvPr/>
        </p:nvSpPr>
        <p:spPr>
          <a:xfrm>
            <a:off x="761999" y="3246267"/>
            <a:ext cx="8048369" cy="707886"/>
          </a:xfrm>
          <a:prstGeom prst="rect">
            <a:avLst/>
          </a:prstGeom>
          <a:noFill/>
        </p:spPr>
        <p:txBody>
          <a:bodyPr wrap="square" rtlCol="0">
            <a:spAutoFit/>
          </a:bodyPr>
          <a:lstStyle/>
          <a:p>
            <a:r>
              <a:rPr lang="en-US" sz="2000" dirty="0">
                <a:latin typeface="Helvetica Light" panose="020B0403020202020204" pitchFamily="34" charset="0"/>
              </a:rPr>
              <a:t>- Online Python for Biologists (by Martin):</a:t>
            </a:r>
          </a:p>
          <a:p>
            <a:r>
              <a:rPr lang="en-US" sz="2000" b="1" dirty="0">
                <a:latin typeface="Helvetica Light" panose="020B0403020202020204" pitchFamily="34" charset="0"/>
              </a:rPr>
              <a:t>	https://</a:t>
            </a:r>
            <a:r>
              <a:rPr lang="en-US" sz="2000" b="1" dirty="0" err="1">
                <a:latin typeface="Helvetica Light" panose="020B0403020202020204" pitchFamily="34" charset="0"/>
              </a:rPr>
              <a:t>pythonforbiologists.com</a:t>
            </a:r>
            <a:r>
              <a:rPr lang="en-US" sz="2000" b="1" dirty="0">
                <a:latin typeface="Helvetica Light" panose="020B0403020202020204" pitchFamily="34" charset="0"/>
              </a:rPr>
              <a:t>/introduction</a:t>
            </a:r>
          </a:p>
        </p:txBody>
      </p:sp>
      <p:sp>
        <p:nvSpPr>
          <p:cNvPr id="2" name="Rectangle 1">
            <a:extLst>
              <a:ext uri="{FF2B5EF4-FFF2-40B4-BE49-F238E27FC236}">
                <a16:creationId xmlns:a16="http://schemas.microsoft.com/office/drawing/2014/main" id="{7703A1C4-20A0-E147-8B3C-71518C787C55}"/>
              </a:ext>
            </a:extLst>
          </p:cNvPr>
          <p:cNvSpPr/>
          <p:nvPr/>
        </p:nvSpPr>
        <p:spPr>
          <a:xfrm>
            <a:off x="761999" y="5352447"/>
            <a:ext cx="6771775" cy="707886"/>
          </a:xfrm>
          <a:prstGeom prst="rect">
            <a:avLst/>
          </a:prstGeom>
        </p:spPr>
        <p:txBody>
          <a:bodyPr wrap="square">
            <a:spAutoFit/>
          </a:bodyPr>
          <a:lstStyle/>
          <a:p>
            <a:r>
              <a:rPr lang="en-US" sz="2000" dirty="0">
                <a:latin typeface="Helvetica Light" panose="020B0403020202020204" pitchFamily="34" charset="0"/>
              </a:rPr>
              <a:t>- Python guru (excellent, has built in </a:t>
            </a:r>
            <a:r>
              <a:rPr lang="en-US" sz="2000" dirty="0" err="1">
                <a:latin typeface="Helvetica Light" panose="020B0403020202020204" pitchFamily="34" charset="0"/>
              </a:rPr>
              <a:t>interpretter</a:t>
            </a:r>
            <a:r>
              <a:rPr lang="en-US" sz="2000" dirty="0">
                <a:latin typeface="Helvetica Light" panose="020B0403020202020204" pitchFamily="34" charset="0"/>
              </a:rPr>
              <a:t>)</a:t>
            </a:r>
          </a:p>
          <a:p>
            <a:r>
              <a:rPr lang="en-US" sz="2000" b="1" dirty="0">
                <a:latin typeface="HELVETICA LIGHT" panose="020B0403020202020204" pitchFamily="34" charset="0"/>
              </a:rPr>
              <a:t>	https://</a:t>
            </a:r>
            <a:r>
              <a:rPr lang="en-US" sz="2000" b="1" dirty="0" err="1">
                <a:latin typeface="HELVETICA LIGHT" panose="020B0403020202020204" pitchFamily="34" charset="0"/>
              </a:rPr>
              <a:t>thepythonguru.com</a:t>
            </a:r>
            <a:r>
              <a:rPr lang="en-US" sz="2000" b="1" dirty="0">
                <a:latin typeface="HELVETICA LIGHT" panose="020B0403020202020204" pitchFamily="34" charset="0"/>
              </a:rPr>
              <a:t>/</a:t>
            </a:r>
          </a:p>
        </p:txBody>
      </p:sp>
      <p:sp>
        <p:nvSpPr>
          <p:cNvPr id="11" name="TextBox 10">
            <a:extLst>
              <a:ext uri="{FF2B5EF4-FFF2-40B4-BE49-F238E27FC236}">
                <a16:creationId xmlns:a16="http://schemas.microsoft.com/office/drawing/2014/main" id="{8255D2E4-D592-5C4D-9B7D-4B26F18EE8AE}"/>
              </a:ext>
            </a:extLst>
          </p:cNvPr>
          <p:cNvSpPr txBox="1"/>
          <p:nvPr/>
        </p:nvSpPr>
        <p:spPr>
          <a:xfrm>
            <a:off x="761999" y="4299357"/>
            <a:ext cx="8048369" cy="707886"/>
          </a:xfrm>
          <a:prstGeom prst="rect">
            <a:avLst/>
          </a:prstGeom>
          <a:noFill/>
        </p:spPr>
        <p:txBody>
          <a:bodyPr wrap="square" rtlCol="0">
            <a:spAutoFit/>
          </a:bodyPr>
          <a:lstStyle/>
          <a:p>
            <a:r>
              <a:rPr lang="en-US" sz="2000" dirty="0">
                <a:latin typeface="Helvetica Light" panose="020B0403020202020204" pitchFamily="34" charset="0"/>
              </a:rPr>
              <a:t>- Learn Python Interactive (has built in </a:t>
            </a:r>
            <a:r>
              <a:rPr lang="en-US" sz="2000" dirty="0" err="1">
                <a:latin typeface="Helvetica Light" panose="020B0403020202020204" pitchFamily="34" charset="0"/>
              </a:rPr>
              <a:t>interpretter</a:t>
            </a:r>
            <a:r>
              <a:rPr lang="en-US" sz="2000" dirty="0">
                <a:latin typeface="Helvetica Light" panose="020B0403020202020204" pitchFamily="34" charset="0"/>
              </a:rPr>
              <a:t>)</a:t>
            </a:r>
          </a:p>
          <a:p>
            <a:r>
              <a:rPr lang="en-US" sz="2000" b="1" dirty="0">
                <a:latin typeface="HELVETICA LIGHT" panose="020B0403020202020204" pitchFamily="34" charset="0"/>
              </a:rPr>
              <a:t>	https://</a:t>
            </a:r>
            <a:r>
              <a:rPr lang="en-US" sz="2000" b="1" dirty="0" err="1">
                <a:latin typeface="HELVETICA LIGHT" panose="020B0403020202020204" pitchFamily="34" charset="0"/>
              </a:rPr>
              <a:t>www.learnpython.org</a:t>
            </a:r>
            <a:r>
              <a:rPr lang="en-US" sz="2000" b="1" dirty="0">
                <a:latin typeface="HELVETICA LIGHT" panose="020B0403020202020204" pitchFamily="34" charset="0"/>
              </a:rPr>
              <a:t>/</a:t>
            </a:r>
          </a:p>
        </p:txBody>
      </p:sp>
      <p:sp>
        <p:nvSpPr>
          <p:cNvPr id="3" name="TextBox 2">
            <a:extLst>
              <a:ext uri="{FF2B5EF4-FFF2-40B4-BE49-F238E27FC236}">
                <a16:creationId xmlns:a16="http://schemas.microsoft.com/office/drawing/2014/main" id="{1A2125A1-9FB5-6748-8ACE-C090ED804245}"/>
              </a:ext>
            </a:extLst>
          </p:cNvPr>
          <p:cNvSpPr txBox="1"/>
          <p:nvPr/>
        </p:nvSpPr>
        <p:spPr>
          <a:xfrm>
            <a:off x="1276248" y="6488668"/>
            <a:ext cx="7019870" cy="369332"/>
          </a:xfrm>
          <a:prstGeom prst="rect">
            <a:avLst/>
          </a:prstGeom>
          <a:noFill/>
        </p:spPr>
        <p:txBody>
          <a:bodyPr wrap="none" rtlCol="0">
            <a:spAutoFit/>
          </a:bodyPr>
          <a:lstStyle/>
          <a:p>
            <a:r>
              <a:rPr lang="en-US" i="1" dirty="0">
                <a:latin typeface="HELVETICA LIGHT" panose="020B0403020202020204" pitchFamily="34" charset="0"/>
              </a:rPr>
              <a:t>*I suggest bookmarking a few of the above and revisiting regularly</a:t>
            </a:r>
          </a:p>
        </p:txBody>
      </p:sp>
    </p:spTree>
    <p:extLst>
      <p:ext uri="{BB962C8B-B14F-4D97-AF65-F5344CB8AC3E}">
        <p14:creationId xmlns:p14="http://schemas.microsoft.com/office/powerpoint/2010/main" val="904368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6544" y="286408"/>
            <a:ext cx="2584362" cy="523220"/>
          </a:xfrm>
          <a:prstGeom prst="rect">
            <a:avLst/>
          </a:prstGeom>
          <a:noFill/>
        </p:spPr>
        <p:txBody>
          <a:bodyPr wrap="none" rtlCol="0">
            <a:spAutoFit/>
          </a:bodyPr>
          <a:lstStyle/>
          <a:p>
            <a:r>
              <a:rPr lang="en-US" sz="2800" b="1" dirty="0">
                <a:latin typeface="HELVETICA LIGHT" panose="020B0403020202020204" pitchFamily="34" charset="0"/>
              </a:rPr>
              <a:t>Course Outline</a:t>
            </a:r>
          </a:p>
        </p:txBody>
      </p:sp>
      <p:sp>
        <p:nvSpPr>
          <p:cNvPr id="3" name="TextBox 2"/>
          <p:cNvSpPr txBox="1"/>
          <p:nvPr/>
        </p:nvSpPr>
        <p:spPr>
          <a:xfrm>
            <a:off x="368709" y="1074509"/>
            <a:ext cx="8745407" cy="4708981"/>
          </a:xfrm>
          <a:prstGeom prst="rect">
            <a:avLst/>
          </a:prstGeom>
          <a:noFill/>
        </p:spPr>
        <p:txBody>
          <a:bodyPr wrap="square" rtlCol="0">
            <a:spAutoFit/>
          </a:bodyPr>
          <a:lstStyle/>
          <a:p>
            <a:r>
              <a:rPr lang="en-US" sz="2000" b="1" dirty="0">
                <a:latin typeface="HELVETICA LIGHT" panose="020B0403020202020204" pitchFamily="34" charset="0"/>
              </a:rPr>
              <a:t>Weeks 1 through 3/4</a:t>
            </a:r>
            <a:r>
              <a:rPr lang="en-US" sz="2000" dirty="0">
                <a:latin typeface="Helvetica Light" panose="020B0403020202020204" pitchFamily="34" charset="0"/>
              </a:rPr>
              <a:t>: Learning how to work and live in Linux</a:t>
            </a:r>
          </a:p>
          <a:p>
            <a:r>
              <a:rPr lang="en-US" sz="2000" dirty="0">
                <a:latin typeface="Helvetica Light" panose="020B0403020202020204" pitchFamily="34" charset="0"/>
              </a:rPr>
              <a:t>	</a:t>
            </a:r>
          </a:p>
          <a:p>
            <a:r>
              <a:rPr lang="en-US" sz="2000" dirty="0">
                <a:latin typeface="Helvetica Light" panose="020B0403020202020204" pitchFamily="34" charset="0"/>
              </a:rPr>
              <a:t>	-directory navigation, moving, copying, syncing</a:t>
            </a:r>
          </a:p>
          <a:p>
            <a:r>
              <a:rPr lang="en-US" sz="2000" dirty="0">
                <a:latin typeface="Helvetica Light" panose="020B0403020202020204" pitchFamily="34" charset="0"/>
              </a:rPr>
              <a:t>	-basic Linux tools for efficient data handling</a:t>
            </a:r>
          </a:p>
          <a:p>
            <a:r>
              <a:rPr lang="en-US" sz="2000" dirty="0">
                <a:latin typeface="Helvetica Light" panose="020B0403020202020204" pitchFamily="34" charset="0"/>
              </a:rPr>
              <a:t>	-scripting for automation</a:t>
            </a:r>
          </a:p>
          <a:p>
            <a:endParaRPr lang="en-US" sz="2000" dirty="0">
              <a:latin typeface="Helvetica Light" panose="020B0403020202020204" pitchFamily="34" charset="0"/>
            </a:endParaRPr>
          </a:p>
          <a:p>
            <a:r>
              <a:rPr lang="en-US" sz="2000" b="1" dirty="0">
                <a:latin typeface="HELVETICA LIGHT" panose="020B0403020202020204" pitchFamily="34" charset="0"/>
              </a:rPr>
              <a:t>Weeks 3/4 through 10/11</a:t>
            </a:r>
            <a:r>
              <a:rPr lang="en-US" sz="2000" dirty="0">
                <a:latin typeface="Helvetica Light" panose="020B0403020202020204" pitchFamily="34" charset="0"/>
              </a:rPr>
              <a:t>: Basic programming in Python</a:t>
            </a:r>
          </a:p>
          <a:p>
            <a:r>
              <a:rPr lang="en-US" sz="2000" dirty="0">
                <a:latin typeface="Helvetica Light" panose="020B0403020202020204" pitchFamily="34" charset="0"/>
              </a:rPr>
              <a:t>	</a:t>
            </a:r>
          </a:p>
          <a:p>
            <a:r>
              <a:rPr lang="en-US" sz="2000" dirty="0">
                <a:latin typeface="Helvetica Light" panose="020B0403020202020204" pitchFamily="34" charset="0"/>
              </a:rPr>
              <a:t>	-input/output, basic syntax, debugging</a:t>
            </a:r>
          </a:p>
          <a:p>
            <a:r>
              <a:rPr lang="en-US" sz="2000" dirty="0">
                <a:latin typeface="Helvetica Light" panose="020B0403020202020204" pitchFamily="34" charset="0"/>
              </a:rPr>
              <a:t>	-data structures (scalars, arrays, hashes)</a:t>
            </a:r>
          </a:p>
          <a:p>
            <a:r>
              <a:rPr lang="en-US" sz="2000" dirty="0">
                <a:latin typeface="Helvetica Light" panose="020B0403020202020204" pitchFamily="34" charset="0"/>
              </a:rPr>
              <a:t>	-conditionals, loops, control structures</a:t>
            </a:r>
          </a:p>
          <a:p>
            <a:r>
              <a:rPr lang="en-US" sz="2000" dirty="0">
                <a:latin typeface="Helvetica Light" panose="020B0403020202020204" pitchFamily="34" charset="0"/>
              </a:rPr>
              <a:t>	-regular expressions, mathematical operation, indexing, data wrangling</a:t>
            </a:r>
          </a:p>
          <a:p>
            <a:endParaRPr lang="en-US" sz="2000" dirty="0">
              <a:latin typeface="Helvetica Light" panose="020B0403020202020204" pitchFamily="34" charset="0"/>
            </a:endParaRPr>
          </a:p>
          <a:p>
            <a:r>
              <a:rPr lang="en-US" sz="2000" b="1" dirty="0">
                <a:latin typeface="HELVETICA LIGHT" panose="020B0403020202020204" pitchFamily="34" charset="0"/>
              </a:rPr>
              <a:t>Weeks 11 through 15</a:t>
            </a:r>
            <a:r>
              <a:rPr lang="en-US" sz="2000" dirty="0">
                <a:latin typeface="Helvetica Light" panose="020B0403020202020204" pitchFamily="34" charset="0"/>
              </a:rPr>
              <a:t>: Incorporating what you have learned in Linux and Python to manipulate and work with batches of big data</a:t>
            </a:r>
          </a:p>
        </p:txBody>
      </p:sp>
      <p:sp>
        <p:nvSpPr>
          <p:cNvPr id="4" name="TextBox 3">
            <a:extLst>
              <a:ext uri="{FF2B5EF4-FFF2-40B4-BE49-F238E27FC236}">
                <a16:creationId xmlns:a16="http://schemas.microsoft.com/office/drawing/2014/main" id="{80BF294E-25A1-86FA-1583-FE99F8F6514E}"/>
              </a:ext>
            </a:extLst>
          </p:cNvPr>
          <p:cNvSpPr txBox="1"/>
          <p:nvPr/>
        </p:nvSpPr>
        <p:spPr>
          <a:xfrm>
            <a:off x="36059" y="5981465"/>
            <a:ext cx="9066906" cy="707886"/>
          </a:xfrm>
          <a:prstGeom prst="rect">
            <a:avLst/>
          </a:prstGeom>
          <a:noFill/>
          <a:ln>
            <a:solidFill>
              <a:schemeClr val="accent1"/>
            </a:solidFill>
          </a:ln>
        </p:spPr>
        <p:txBody>
          <a:bodyPr wrap="none" rtlCol="0">
            <a:spAutoFit/>
          </a:bodyPr>
          <a:lstStyle/>
          <a:p>
            <a:r>
              <a:rPr lang="en-US" sz="2000" dirty="0">
                <a:latin typeface="Helvetica Light" panose="020B0403020202020204" pitchFamily="34" charset="0"/>
              </a:rPr>
              <a:t>AI integration after we have gotten started from scratch with Linux and Python</a:t>
            </a:r>
          </a:p>
          <a:p>
            <a:r>
              <a:rPr lang="en-US" sz="2000" b="1" dirty="0">
                <a:latin typeface="HELVETICA LIGHT" panose="020B0403020202020204" pitchFamily="34" charset="0"/>
              </a:rPr>
              <a:t>AI will make you faster, but only if you understand what it produces.</a:t>
            </a:r>
          </a:p>
        </p:txBody>
      </p:sp>
    </p:spTree>
    <p:extLst>
      <p:ext uri="{BB962C8B-B14F-4D97-AF65-F5344CB8AC3E}">
        <p14:creationId xmlns:p14="http://schemas.microsoft.com/office/powerpoint/2010/main" val="91933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4695" y="132025"/>
            <a:ext cx="8125942" cy="492443"/>
          </a:xfrm>
          <a:prstGeom prst="rect">
            <a:avLst/>
          </a:prstGeom>
          <a:noFill/>
        </p:spPr>
        <p:txBody>
          <a:bodyPr wrap="none" rtlCol="0">
            <a:spAutoFit/>
          </a:bodyPr>
          <a:lstStyle/>
          <a:p>
            <a:r>
              <a:rPr lang="en-US" sz="2600" dirty="0">
                <a:latin typeface="Helvetica Light" panose="020B0403020202020204" pitchFamily="34" charset="0"/>
              </a:rPr>
              <a:t>Timeline in the syllabus may shift depending on </a:t>
            </a:r>
            <a:r>
              <a:rPr lang="en-US" sz="2600" dirty="0">
                <a:latin typeface="Helvetica Light" panose="020B0403020202020204" pitchFamily="34" charset="0"/>
              </a:rPr>
              <a:t>pace</a:t>
            </a:r>
          </a:p>
        </p:txBody>
      </p:sp>
      <p:pic>
        <p:nvPicPr>
          <p:cNvPr id="7" name="Picture 6" descr="A table of data with text&#10;&#10;AI-generated content may be incorrect.">
            <a:extLst>
              <a:ext uri="{FF2B5EF4-FFF2-40B4-BE49-F238E27FC236}">
                <a16:creationId xmlns:a16="http://schemas.microsoft.com/office/drawing/2014/main" id="{19140CE9-A33F-8CD9-B3BB-D684233E9A57}"/>
              </a:ext>
            </a:extLst>
          </p:cNvPr>
          <p:cNvPicPr>
            <a:picLocks noChangeAspect="1"/>
          </p:cNvPicPr>
          <p:nvPr/>
        </p:nvPicPr>
        <p:blipFill>
          <a:blip r:embed="rId3"/>
          <a:stretch>
            <a:fillRect/>
          </a:stretch>
        </p:blipFill>
        <p:spPr>
          <a:xfrm>
            <a:off x="801466" y="747131"/>
            <a:ext cx="7772400" cy="5865831"/>
          </a:xfrm>
          <a:prstGeom prst="rect">
            <a:avLst/>
          </a:prstGeom>
        </p:spPr>
      </p:pic>
    </p:spTree>
    <p:extLst>
      <p:ext uri="{BB962C8B-B14F-4D97-AF65-F5344CB8AC3E}">
        <p14:creationId xmlns:p14="http://schemas.microsoft.com/office/powerpoint/2010/main" val="2066670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217" y="407611"/>
            <a:ext cx="8296308" cy="5663089"/>
          </a:xfrm>
          <a:prstGeom prst="rect">
            <a:avLst/>
          </a:prstGeom>
          <a:noFill/>
        </p:spPr>
        <p:txBody>
          <a:bodyPr wrap="square" rtlCol="0">
            <a:spAutoFit/>
          </a:bodyPr>
          <a:lstStyle/>
          <a:p>
            <a:pPr algn="ctr"/>
            <a:r>
              <a:rPr lang="en-US" sz="2800" b="1" dirty="0">
                <a:latin typeface="HELVETICA LIGHT" panose="020B0403020202020204" pitchFamily="34" charset="0"/>
              </a:rPr>
              <a:t>Grading for the course:</a:t>
            </a:r>
          </a:p>
          <a:p>
            <a:pPr algn="ctr"/>
            <a:endParaRPr lang="en-US" sz="2800" dirty="0">
              <a:latin typeface="Helvetica Light" panose="020B0403020202020204" pitchFamily="34" charset="0"/>
            </a:endParaRPr>
          </a:p>
          <a:p>
            <a:endParaRPr lang="en-US" dirty="0">
              <a:latin typeface="Helvetica Light" panose="020B0403020202020204" pitchFamily="34" charset="0"/>
            </a:endParaRPr>
          </a:p>
          <a:p>
            <a:pPr marL="342900" indent="-342900">
              <a:buAutoNum type="arabicPeriod"/>
            </a:pPr>
            <a:r>
              <a:rPr lang="en-US" sz="2400" b="1" dirty="0">
                <a:latin typeface="HELVETICA LIGHT" panose="020B0403020202020204" pitchFamily="34" charset="0"/>
              </a:rPr>
              <a:t>Participation (30%)</a:t>
            </a:r>
          </a:p>
          <a:p>
            <a:pPr marL="342900" indent="-342900">
              <a:buAutoNum type="arabicPeriod"/>
            </a:pPr>
            <a:endParaRPr lang="en-US" sz="2400" dirty="0">
              <a:latin typeface="Helvetica Light" panose="020B0403020202020204" pitchFamily="34" charset="0"/>
            </a:endParaRPr>
          </a:p>
          <a:p>
            <a:pPr marL="342900" indent="-342900">
              <a:buAutoNum type="arabicPeriod"/>
            </a:pPr>
            <a:r>
              <a:rPr lang="en-US" sz="2400" b="1" dirty="0">
                <a:latin typeface="HELVETICA LIGHT" panose="020B0403020202020204" pitchFamily="34" charset="0"/>
              </a:rPr>
              <a:t>Weekly Assignments (50%)</a:t>
            </a:r>
          </a:p>
          <a:p>
            <a:pPr marL="342900" indent="-342900">
              <a:buAutoNum type="arabicPeriod"/>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Project material in directories that contain a type of data file, an explanation of the problem, and advice on how to use Unix, Python, or R to parse data, conduct some analyses, or just do some stuff.</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For these projects, and especially for real world computational projects, keeping track of EVERYTHING you do will be essential. </a:t>
            </a:r>
          </a:p>
          <a:p>
            <a:pPr marL="1200150" lvl="2" indent="-285750">
              <a:buFontTx/>
              <a:buChar char="-"/>
            </a:pPr>
            <a:r>
              <a:rPr lang="en-US" dirty="0">
                <a:latin typeface="Helvetica Light" panose="020B0403020202020204" pitchFamily="34" charset="0"/>
              </a:rPr>
              <a:t>For Linux projects, you will turn in annotated notes of the commands you executed and what they accomplished.</a:t>
            </a:r>
          </a:p>
          <a:p>
            <a:pPr marL="1200150" lvl="2" indent="-285750">
              <a:buFontTx/>
              <a:buChar char="-"/>
            </a:pPr>
            <a:r>
              <a:rPr lang="en-US" dirty="0">
                <a:latin typeface="Helvetica Light" panose="020B0403020202020204" pitchFamily="34" charset="0"/>
              </a:rPr>
              <a:t>For Python projects, you will turn in your scripts, with comment lines used to explain your rationale.</a:t>
            </a:r>
          </a:p>
          <a:p>
            <a:pPr lvl="1"/>
            <a:endParaRPr lang="en-US" dirty="0">
              <a:latin typeface="Helvetica Light" panose="020B0403020202020204" pitchFamily="34" charset="0"/>
            </a:endParaRPr>
          </a:p>
        </p:txBody>
      </p:sp>
    </p:spTree>
    <p:extLst>
      <p:ext uri="{BB962C8B-B14F-4D97-AF65-F5344CB8AC3E}">
        <p14:creationId xmlns:p14="http://schemas.microsoft.com/office/powerpoint/2010/main" val="1864717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22" t="2183" r="1728" b="3006"/>
          <a:stretch/>
        </p:blipFill>
        <p:spPr>
          <a:xfrm>
            <a:off x="124399" y="1661532"/>
            <a:ext cx="2918760" cy="3787208"/>
          </a:xfrm>
          <a:prstGeom prst="rect">
            <a:avLst/>
          </a:prstGeom>
        </p:spPr>
      </p:pic>
      <p:pic>
        <p:nvPicPr>
          <p:cNvPr id="1026" name="Picture 2" descr="Best scientific journal covers from 2021">
            <a:extLst>
              <a:ext uri="{FF2B5EF4-FFF2-40B4-BE49-F238E27FC236}">
                <a16:creationId xmlns:a16="http://schemas.microsoft.com/office/drawing/2014/main" id="{6DDEEAAF-89CB-67E2-AA0A-9D2C51CB9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346" y="1661533"/>
            <a:ext cx="2974536" cy="37872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partment of Biology: Indiana University Bloomington">
            <a:extLst>
              <a:ext uri="{FF2B5EF4-FFF2-40B4-BE49-F238E27FC236}">
                <a16:creationId xmlns:a16="http://schemas.microsoft.com/office/drawing/2014/main" id="{B3D85352-0253-5037-7E1F-E16562DC3D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642" r="12999"/>
          <a:stretch>
            <a:fillRect/>
          </a:stretch>
        </p:blipFill>
        <p:spPr bwMode="auto">
          <a:xfrm>
            <a:off x="6177779" y="1661533"/>
            <a:ext cx="2826713" cy="380144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D2FC1E7-0B6F-FB94-32B6-1FD778870F32}"/>
              </a:ext>
            </a:extLst>
          </p:cNvPr>
          <p:cNvSpPr txBox="1">
            <a:spLocks/>
          </p:cNvSpPr>
          <p:nvPr/>
        </p:nvSpPr>
        <p:spPr>
          <a:xfrm>
            <a:off x="-139391" y="430755"/>
            <a:ext cx="9422781"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latin typeface="Helvetica Light" panose="020B0403020202020204" pitchFamily="34" charset="0"/>
              </a:rPr>
              <a:t>The Big Data Era is Well Underway</a:t>
            </a:r>
          </a:p>
        </p:txBody>
      </p:sp>
      <p:sp>
        <p:nvSpPr>
          <p:cNvPr id="6" name="Title 1">
            <a:extLst>
              <a:ext uri="{FF2B5EF4-FFF2-40B4-BE49-F238E27FC236}">
                <a16:creationId xmlns:a16="http://schemas.microsoft.com/office/drawing/2014/main" id="{48B73990-AA2D-CF65-6B02-94368E66E168}"/>
              </a:ext>
            </a:extLst>
          </p:cNvPr>
          <p:cNvSpPr txBox="1">
            <a:spLocks/>
          </p:cNvSpPr>
          <p:nvPr/>
        </p:nvSpPr>
        <p:spPr>
          <a:xfrm>
            <a:off x="-278781" y="5670395"/>
            <a:ext cx="9422781"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dirty="0">
                <a:latin typeface="Helvetica Light" panose="020B0403020202020204" pitchFamily="34" charset="0"/>
              </a:rPr>
              <a:t>Data-driven research is at the forefront of most fields of biology</a:t>
            </a:r>
          </a:p>
        </p:txBody>
      </p:sp>
    </p:spTree>
    <p:extLst>
      <p:ext uri="{BB962C8B-B14F-4D97-AF65-F5344CB8AC3E}">
        <p14:creationId xmlns:p14="http://schemas.microsoft.com/office/powerpoint/2010/main" val="964625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6306" y="1195402"/>
            <a:ext cx="5708614" cy="461665"/>
          </a:xfrm>
          <a:prstGeom prst="rect">
            <a:avLst/>
          </a:prstGeom>
          <a:noFill/>
        </p:spPr>
        <p:txBody>
          <a:bodyPr wrap="none" rtlCol="0">
            <a:spAutoFit/>
          </a:bodyPr>
          <a:lstStyle/>
          <a:p>
            <a:r>
              <a:rPr lang="en-US" sz="2400" b="1" dirty="0">
                <a:latin typeface="HELVETICA LIGHT" panose="020B0403020202020204" pitchFamily="34" charset="0"/>
              </a:rPr>
              <a:t>3. Independent (or group) project (20%)</a:t>
            </a:r>
          </a:p>
        </p:txBody>
      </p:sp>
      <p:sp>
        <p:nvSpPr>
          <p:cNvPr id="4" name="Rectangle 3"/>
          <p:cNvSpPr/>
          <p:nvPr/>
        </p:nvSpPr>
        <p:spPr>
          <a:xfrm>
            <a:off x="1540342" y="370012"/>
            <a:ext cx="5864106" cy="523220"/>
          </a:xfrm>
          <a:prstGeom prst="rect">
            <a:avLst/>
          </a:prstGeom>
        </p:spPr>
        <p:txBody>
          <a:bodyPr wrap="none">
            <a:spAutoFit/>
          </a:bodyPr>
          <a:lstStyle/>
          <a:p>
            <a:pPr algn="ctr"/>
            <a:r>
              <a:rPr lang="en-US" sz="2800" b="1" dirty="0">
                <a:latin typeface="HELVETICA LIGHT" panose="020B0403020202020204" pitchFamily="34" charset="0"/>
              </a:rPr>
              <a:t>Grading for the course (continued):</a:t>
            </a:r>
          </a:p>
        </p:txBody>
      </p:sp>
      <p:sp>
        <p:nvSpPr>
          <p:cNvPr id="5" name="TextBox 4"/>
          <p:cNvSpPr txBox="1"/>
          <p:nvPr/>
        </p:nvSpPr>
        <p:spPr>
          <a:xfrm>
            <a:off x="556346" y="1657067"/>
            <a:ext cx="8031307" cy="4524315"/>
          </a:xfrm>
          <a:prstGeom prst="rect">
            <a:avLst/>
          </a:prstGeom>
          <a:noFill/>
        </p:spPr>
        <p:txBody>
          <a:bodyPr wrap="square" rtlCol="0">
            <a:spAutoFit/>
          </a:bodyPr>
          <a:lstStyle/>
          <a:p>
            <a:endParaRPr lang="en-US" dirty="0">
              <a:latin typeface="Helvetica Light" panose="020B0403020202020204" pitchFamily="34" charset="0"/>
            </a:endParaRPr>
          </a:p>
          <a:p>
            <a:pPr marL="285750" indent="-285750">
              <a:buFontTx/>
              <a:buChar char="-"/>
            </a:pPr>
            <a:r>
              <a:rPr lang="en-US" dirty="0">
                <a:latin typeface="Helvetica Light" panose="020B0403020202020204" pitchFamily="34" charset="0"/>
              </a:rPr>
              <a:t>Identify a task or problem in your research (or the group you work within) that either requires, or can be made much more efficient, using Linux or Python code. The idea here is to force you to identify a real problem, and to build something useful to solve it and to drive your research forward </a:t>
            </a:r>
          </a:p>
          <a:p>
            <a:pPr marL="285750" indent="-285750">
              <a:buFontTx/>
              <a:buChar char="-"/>
            </a:pPr>
            <a:endParaRPr lang="en-US" dirty="0">
              <a:latin typeface="Helvetica Light" panose="020B0403020202020204" pitchFamily="34" charset="0"/>
            </a:endParaRPr>
          </a:p>
          <a:p>
            <a:pPr marL="285750" indent="-285750">
              <a:buFontTx/>
              <a:buChar char="-"/>
            </a:pPr>
            <a:r>
              <a:rPr lang="en-US" b="1" dirty="0">
                <a:latin typeface="Helvetica Light" panose="020B0403020202020204" pitchFamily="34" charset="0"/>
              </a:rPr>
              <a:t>Deliverables:</a:t>
            </a:r>
          </a:p>
          <a:p>
            <a:pPr marL="742950" lvl="1" indent="-285750">
              <a:buFontTx/>
              <a:buChar char="-"/>
            </a:pPr>
            <a:r>
              <a:rPr lang="en-US" dirty="0">
                <a:latin typeface="Helvetica Light" panose="020B0403020202020204" pitchFamily="34" charset="0"/>
              </a:rPr>
              <a:t>Before week 5: Turn in a 1-2 page description of the problem, the data, and how you plan to implement something in Unix, Python, or both, to accomplish something.</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By week 14: Turn in your Unix and/or Python code and a 1-3 page description of how your creation works.</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Weeks 14/15. 15 minute presentation to the class on your problem and how you solved it.</a:t>
            </a:r>
          </a:p>
        </p:txBody>
      </p:sp>
    </p:spTree>
    <p:extLst>
      <p:ext uri="{BB962C8B-B14F-4D97-AF65-F5344CB8AC3E}">
        <p14:creationId xmlns:p14="http://schemas.microsoft.com/office/powerpoint/2010/main" val="1064394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2123" y="612000"/>
            <a:ext cx="8169169" cy="4678204"/>
          </a:xfrm>
          <a:prstGeom prst="rect">
            <a:avLst/>
          </a:prstGeom>
          <a:noFill/>
        </p:spPr>
        <p:txBody>
          <a:bodyPr wrap="square" rtlCol="0">
            <a:spAutoFit/>
          </a:bodyPr>
          <a:lstStyle/>
          <a:p>
            <a:r>
              <a:rPr lang="en-US" sz="2800" b="1" dirty="0">
                <a:latin typeface="HELVETICA LIGHT" panose="020B0403020202020204" pitchFamily="34" charset="0"/>
              </a:rPr>
              <a:t>Before Thursday:</a:t>
            </a:r>
          </a:p>
          <a:p>
            <a:endParaRPr lang="en-US" dirty="0">
              <a:latin typeface="Helvetica Light" panose="020B0403020202020204" pitchFamily="34" charset="0"/>
            </a:endParaRPr>
          </a:p>
          <a:p>
            <a:pPr marL="342900" indent="-342900">
              <a:buAutoNum type="arabicPeriod"/>
            </a:pPr>
            <a:r>
              <a:rPr lang="en-US" dirty="0">
                <a:latin typeface="Helvetica Light" panose="020B0403020202020204" pitchFamily="34" charset="0"/>
              </a:rPr>
              <a:t>Read Haddock and Dunn (</a:t>
            </a:r>
            <a:r>
              <a:rPr lang="en-US" dirty="0" err="1">
                <a:latin typeface="Helvetica Light" panose="020B0403020202020204" pitchFamily="34" charset="0"/>
              </a:rPr>
              <a:t>pgs</a:t>
            </a:r>
            <a:r>
              <a:rPr lang="en-US" dirty="0">
                <a:latin typeface="Helvetica Light" panose="020B0403020202020204" pitchFamily="34" charset="0"/>
              </a:rPr>
              <a:t> 1-15 only), first half of Chapter 4.</a:t>
            </a:r>
          </a:p>
          <a:p>
            <a:pPr marL="342900" indent="-342900">
              <a:buAutoNum type="arabicPeriod"/>
            </a:pPr>
            <a:endParaRPr lang="en-US" dirty="0">
              <a:latin typeface="Helvetica Light" panose="020B0403020202020204" pitchFamily="34" charset="0"/>
            </a:endParaRPr>
          </a:p>
          <a:p>
            <a:pPr marL="342900" indent="-342900">
              <a:buAutoNum type="arabicPeriod"/>
            </a:pPr>
            <a:endParaRPr lang="en-US" dirty="0">
              <a:latin typeface="Helvetica Light" panose="020B0403020202020204" pitchFamily="34" charset="0"/>
            </a:endParaRPr>
          </a:p>
          <a:p>
            <a:pPr marL="342900" indent="-342900">
              <a:buAutoNum type="arabicPeriod"/>
            </a:pPr>
            <a:r>
              <a:rPr lang="en-US" dirty="0">
                <a:latin typeface="Helvetica Light" panose="020B0403020202020204" pitchFamily="34" charset="0"/>
              </a:rPr>
              <a:t>Make sure you have access to a computer with Unix/Linux</a:t>
            </a:r>
          </a:p>
          <a:p>
            <a:pPr lvl="1"/>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have a mac, you are set</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can run </a:t>
            </a:r>
            <a:r>
              <a:rPr lang="en-US" dirty="0" err="1">
                <a:latin typeface="Helvetica Light" panose="020B0403020202020204" pitchFamily="34" charset="0"/>
              </a:rPr>
              <a:t>linux</a:t>
            </a:r>
            <a:r>
              <a:rPr lang="en-US" dirty="0">
                <a:latin typeface="Helvetica Light" panose="020B0403020202020204" pitchFamily="34" charset="0"/>
              </a:rPr>
              <a:t> (ubuntu for example) on your computer, you are set.</a:t>
            </a:r>
          </a:p>
          <a:p>
            <a:pPr lvl="1"/>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have a PC, read up on options in week1 primer</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See  </a:t>
            </a:r>
            <a:r>
              <a:rPr lang="en-US" b="1" dirty="0" err="1">
                <a:latin typeface="HELVETICA LIGHT" panose="020B0403020202020204" pitchFamily="34" charset="0"/>
              </a:rPr>
              <a:t>Linux_suggestions_for_setup_MacOS.md</a:t>
            </a:r>
            <a:r>
              <a:rPr lang="en-US" b="1" dirty="0">
                <a:latin typeface="Helvetica Light" panose="020B0403020202020204" pitchFamily="34" charset="0"/>
              </a:rPr>
              <a:t> </a:t>
            </a:r>
            <a:r>
              <a:rPr lang="en-US" dirty="0">
                <a:latin typeface="Helvetica Light" panose="020B0403020202020204" pitchFamily="34" charset="0"/>
              </a:rPr>
              <a:t>or </a:t>
            </a:r>
            <a:r>
              <a:rPr lang="en-US" b="1" dirty="0" err="1">
                <a:latin typeface="HELVETICA LIGHT" panose="020B0403020202020204" pitchFamily="34" charset="0"/>
              </a:rPr>
              <a:t>Linux_suggestions_for_setup_PC.md</a:t>
            </a:r>
            <a:r>
              <a:rPr lang="en-US" b="1" dirty="0">
                <a:latin typeface="Helvetica Light" panose="020B0403020202020204" pitchFamily="34" charset="0"/>
              </a:rPr>
              <a:t> </a:t>
            </a:r>
            <a:r>
              <a:rPr lang="en-US" dirty="0">
                <a:latin typeface="Helvetica Light" panose="020B0403020202020204" pitchFamily="34" charset="0"/>
              </a:rPr>
              <a:t>under </a:t>
            </a:r>
            <a:r>
              <a:rPr lang="en-US" b="1" dirty="0">
                <a:latin typeface="Helvetica Light" panose="020B0403020202020204" pitchFamily="34" charset="0"/>
              </a:rPr>
              <a:t>week1_LinuxI</a:t>
            </a:r>
            <a:endParaRPr lang="en-US" b="1" dirty="0">
              <a:latin typeface="HELVETICA LIGHT" panose="020B0403020202020204" pitchFamily="34" charset="0"/>
            </a:endParaRPr>
          </a:p>
        </p:txBody>
      </p:sp>
      <p:sp>
        <p:nvSpPr>
          <p:cNvPr id="3" name="TextBox 2"/>
          <p:cNvSpPr txBox="1"/>
          <p:nvPr/>
        </p:nvSpPr>
        <p:spPr>
          <a:xfrm>
            <a:off x="592123" y="5527064"/>
            <a:ext cx="8134213" cy="923330"/>
          </a:xfrm>
          <a:prstGeom prst="rect">
            <a:avLst/>
          </a:prstGeom>
          <a:noFill/>
        </p:spPr>
        <p:txBody>
          <a:bodyPr wrap="square" rtlCol="0">
            <a:spAutoFit/>
          </a:bodyPr>
          <a:lstStyle/>
          <a:p>
            <a:r>
              <a:rPr lang="en-US" dirty="0">
                <a:latin typeface="Helvetica Light" panose="020B0403020202020204" pitchFamily="34" charset="0"/>
              </a:rPr>
              <a:t>3. Pick and install a text editor. (You will not want to use notepad or a word processing software). I strongly suggest </a:t>
            </a:r>
            <a:r>
              <a:rPr lang="en-US" dirty="0" err="1">
                <a:latin typeface="Helvetica Light" panose="020B0403020202020204" pitchFamily="34" charset="0"/>
              </a:rPr>
              <a:t>Bbedit</a:t>
            </a:r>
            <a:r>
              <a:rPr lang="en-US" dirty="0">
                <a:latin typeface="Helvetica Light" panose="020B0403020202020204" pitchFamily="34" charset="0"/>
              </a:rPr>
              <a:t>, </a:t>
            </a:r>
            <a:r>
              <a:rPr lang="en-US" dirty="0" err="1">
                <a:latin typeface="Helvetica Light" panose="020B0403020202020204" pitchFamily="34" charset="0"/>
              </a:rPr>
              <a:t>TextWrangler</a:t>
            </a:r>
            <a:r>
              <a:rPr lang="en-US" dirty="0">
                <a:latin typeface="Helvetica Light" panose="020B0403020202020204" pitchFamily="34" charset="0"/>
              </a:rPr>
              <a:t>, or Visual Studio Code. </a:t>
            </a:r>
          </a:p>
        </p:txBody>
      </p:sp>
    </p:spTree>
    <p:extLst>
      <p:ext uri="{BB962C8B-B14F-4D97-AF65-F5344CB8AC3E}">
        <p14:creationId xmlns:p14="http://schemas.microsoft.com/office/powerpoint/2010/main" val="776230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3755" y="649569"/>
            <a:ext cx="3700052" cy="523220"/>
          </a:xfrm>
          <a:prstGeom prst="rect">
            <a:avLst/>
          </a:prstGeom>
          <a:noFill/>
        </p:spPr>
        <p:txBody>
          <a:bodyPr wrap="none" rtlCol="0">
            <a:spAutoFit/>
          </a:bodyPr>
          <a:lstStyle/>
          <a:p>
            <a:r>
              <a:rPr lang="en-US" sz="2800" dirty="0">
                <a:latin typeface="Helvetica Light" panose="020B0403020202020204" pitchFamily="34" charset="0"/>
              </a:rPr>
              <a:t>A note on text editors:</a:t>
            </a:r>
          </a:p>
        </p:txBody>
      </p:sp>
      <p:sp>
        <p:nvSpPr>
          <p:cNvPr id="3" name="TextBox 2"/>
          <p:cNvSpPr txBox="1"/>
          <p:nvPr/>
        </p:nvSpPr>
        <p:spPr>
          <a:xfrm>
            <a:off x="621219" y="1858583"/>
            <a:ext cx="8324336" cy="4708981"/>
          </a:xfrm>
          <a:prstGeom prst="rect">
            <a:avLst/>
          </a:prstGeom>
          <a:noFill/>
        </p:spPr>
        <p:txBody>
          <a:bodyPr wrap="square" rtlCol="0">
            <a:spAutoFit/>
          </a:bodyPr>
          <a:lstStyle/>
          <a:p>
            <a:r>
              <a:rPr lang="en-US" sz="2000" dirty="0">
                <a:latin typeface="Helvetica Light" panose="020B0403020202020204" pitchFamily="34" charset="0"/>
              </a:rPr>
              <a:t>- Programs are typically just text files; they contain text written commands for 	operations, functions, input/output, etc.</a:t>
            </a:r>
          </a:p>
          <a:p>
            <a:endParaRPr lang="en-US" sz="2000" dirty="0">
              <a:latin typeface="Helvetica Light" panose="020B0403020202020204" pitchFamily="34" charset="0"/>
            </a:endParaRPr>
          </a:p>
          <a:p>
            <a:endParaRPr lang="en-US" sz="2000" dirty="0">
              <a:latin typeface="Helvetica Light" panose="020B0403020202020204" pitchFamily="34" charset="0"/>
            </a:endParaRPr>
          </a:p>
          <a:p>
            <a:r>
              <a:rPr lang="en-US" sz="2000" dirty="0">
                <a:latin typeface="Helvetica Light" panose="020B0403020202020204" pitchFamily="34" charset="0"/>
              </a:rPr>
              <a:t>- Microsoft Office Documents and Excel documents are NOT text files; We will NOT be using either. </a:t>
            </a:r>
          </a:p>
          <a:p>
            <a:pPr marL="285750" indent="-285750">
              <a:buFontTx/>
              <a:buChar char="-"/>
            </a:pPr>
            <a:endParaRPr lang="en-US" sz="2000" dirty="0">
              <a:latin typeface="Helvetica Light" panose="020B0403020202020204" pitchFamily="34" charset="0"/>
            </a:endParaRPr>
          </a:p>
          <a:p>
            <a:pPr marL="285750" indent="-285750">
              <a:buFontTx/>
              <a:buChar char="-"/>
            </a:pPr>
            <a:endParaRPr lang="en-US" sz="2000" dirty="0">
              <a:latin typeface="Helvetica Light" panose="020B0403020202020204" pitchFamily="34" charset="0"/>
            </a:endParaRPr>
          </a:p>
          <a:p>
            <a:r>
              <a:rPr lang="en-US" sz="2000" dirty="0">
                <a:latin typeface="Helvetica Light" panose="020B0403020202020204" pitchFamily="34" charset="0"/>
              </a:rPr>
              <a:t>- Syntax recognition is built into editors used for programming (</a:t>
            </a:r>
            <a:r>
              <a:rPr lang="en-US" sz="2000" b="1" dirty="0">
                <a:latin typeface="Helvetica Light" panose="020B0403020202020204" pitchFamily="34" charset="0"/>
              </a:rPr>
              <a:t>VIM</a:t>
            </a:r>
            <a:r>
              <a:rPr lang="en-US" sz="2000" dirty="0">
                <a:latin typeface="Helvetica Light" panose="020B0403020202020204" pitchFamily="34" charset="0"/>
              </a:rPr>
              <a:t>, </a:t>
            </a:r>
            <a:r>
              <a:rPr lang="en-US" sz="2000" b="1" dirty="0">
                <a:latin typeface="HELVETICA LIGHT" panose="020B0403020202020204" pitchFamily="34" charset="0"/>
              </a:rPr>
              <a:t>Emacs</a:t>
            </a:r>
            <a:r>
              <a:rPr lang="en-US" sz="2000" dirty="0">
                <a:latin typeface="Helvetica Light" panose="020B0403020202020204" pitchFamily="34" charset="0"/>
              </a:rPr>
              <a:t>, </a:t>
            </a:r>
            <a:r>
              <a:rPr lang="en-US" sz="2000" b="1" dirty="0" err="1">
                <a:latin typeface="HELVETICA LIGHT" panose="020B0403020202020204" pitchFamily="34" charset="0"/>
              </a:rPr>
              <a:t>TextWrangler</a:t>
            </a:r>
            <a:r>
              <a:rPr lang="en-US" sz="2000" dirty="0">
                <a:latin typeface="Helvetica Light" panose="020B0403020202020204" pitchFamily="34" charset="0"/>
              </a:rPr>
              <a:t>, </a:t>
            </a:r>
            <a:r>
              <a:rPr lang="en-US" sz="2000" b="1" dirty="0" err="1">
                <a:latin typeface="HELVETICA LIGHT" panose="020B0403020202020204" pitchFamily="34" charset="0"/>
              </a:rPr>
              <a:t>BBedit</a:t>
            </a:r>
            <a:r>
              <a:rPr lang="en-US" sz="2000" dirty="0">
                <a:latin typeface="Helvetica Light" panose="020B0403020202020204" pitchFamily="34" charset="0"/>
              </a:rPr>
              <a:t>)</a:t>
            </a:r>
          </a:p>
          <a:p>
            <a:endParaRPr lang="en-US" sz="2000" dirty="0">
              <a:latin typeface="Helvetica Light" panose="020B0403020202020204" pitchFamily="34" charset="0"/>
            </a:endParaRPr>
          </a:p>
          <a:p>
            <a:r>
              <a:rPr lang="en-US" sz="2000" dirty="0">
                <a:latin typeface="Helvetica Light" panose="020B0403020202020204" pitchFamily="34" charset="0"/>
              </a:rPr>
              <a:t>**This will help with understanding the code you are writing, and more importantly in debugging. </a:t>
            </a:r>
          </a:p>
          <a:p>
            <a:pPr marL="285750" indent="-285750">
              <a:buFontTx/>
              <a:buChar char="-"/>
            </a:pPr>
            <a:endParaRPr lang="en-US" sz="2000" dirty="0">
              <a:latin typeface="Helvetica Light" panose="020B0403020202020204" pitchFamily="34" charset="0"/>
            </a:endParaRPr>
          </a:p>
          <a:p>
            <a:pPr marL="285750" indent="-285750">
              <a:buFontTx/>
              <a:buChar char="-"/>
            </a:pPr>
            <a:endParaRPr lang="en-US" sz="2000" dirty="0">
              <a:latin typeface="Helvetica Light" panose="020B0403020202020204" pitchFamily="34" charset="0"/>
            </a:endParaRPr>
          </a:p>
        </p:txBody>
      </p:sp>
    </p:spTree>
    <p:extLst>
      <p:ext uri="{BB962C8B-B14F-4D97-AF65-F5344CB8AC3E}">
        <p14:creationId xmlns:p14="http://schemas.microsoft.com/office/powerpoint/2010/main" val="231979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3241" y="165068"/>
            <a:ext cx="6518131" cy="523220"/>
          </a:xfrm>
          <a:prstGeom prst="rect">
            <a:avLst/>
          </a:prstGeom>
          <a:noFill/>
        </p:spPr>
        <p:txBody>
          <a:bodyPr wrap="none" rtlCol="0">
            <a:spAutoFit/>
          </a:bodyPr>
          <a:lstStyle/>
          <a:p>
            <a:r>
              <a:rPr lang="en-US" sz="2800" dirty="0">
                <a:latin typeface="Helvetica Light" panose="020B0403020202020204" pitchFamily="34" charset="0"/>
              </a:rPr>
              <a:t>BBEdit – Recommended for this course</a:t>
            </a:r>
          </a:p>
        </p:txBody>
      </p:sp>
      <p:sp>
        <p:nvSpPr>
          <p:cNvPr id="4" name="TextBox 3"/>
          <p:cNvSpPr txBox="1"/>
          <p:nvPr/>
        </p:nvSpPr>
        <p:spPr>
          <a:xfrm>
            <a:off x="0" y="2657536"/>
            <a:ext cx="1550424" cy="1077218"/>
          </a:xfrm>
          <a:prstGeom prst="rect">
            <a:avLst/>
          </a:prstGeom>
          <a:noFill/>
        </p:spPr>
        <p:txBody>
          <a:bodyPr wrap="none" rtlCol="0">
            <a:spAutoFit/>
          </a:bodyPr>
          <a:lstStyle/>
          <a:p>
            <a:r>
              <a:rPr lang="en-US" sz="3200" dirty="0">
                <a:latin typeface="Helvetica Light" panose="020B0403020202020204" pitchFamily="34" charset="0"/>
              </a:rPr>
              <a:t>Python </a:t>
            </a:r>
          </a:p>
          <a:p>
            <a:r>
              <a:rPr lang="en-US" sz="3200" dirty="0">
                <a:latin typeface="Helvetica Light" panose="020B0403020202020204" pitchFamily="34" charset="0"/>
              </a:rPr>
              <a:t>script</a:t>
            </a:r>
          </a:p>
        </p:txBody>
      </p:sp>
      <p:pic>
        <p:nvPicPr>
          <p:cNvPr id="7" name="Picture 6" descr="Text&#10;&#10;Description automatically generated">
            <a:extLst>
              <a:ext uri="{FF2B5EF4-FFF2-40B4-BE49-F238E27FC236}">
                <a16:creationId xmlns:a16="http://schemas.microsoft.com/office/drawing/2014/main" id="{352744AA-67E9-1944-9C12-57E6E9A7256D}"/>
              </a:ext>
            </a:extLst>
          </p:cNvPr>
          <p:cNvPicPr>
            <a:picLocks noChangeAspect="1"/>
          </p:cNvPicPr>
          <p:nvPr/>
        </p:nvPicPr>
        <p:blipFill>
          <a:blip r:embed="rId2"/>
          <a:stretch>
            <a:fillRect/>
          </a:stretch>
        </p:blipFill>
        <p:spPr>
          <a:xfrm>
            <a:off x="1826521" y="1109296"/>
            <a:ext cx="6614135" cy="5250916"/>
          </a:xfrm>
          <a:prstGeom prst="rect">
            <a:avLst/>
          </a:prstGeom>
        </p:spPr>
      </p:pic>
    </p:spTree>
    <p:extLst>
      <p:ext uri="{BB962C8B-B14F-4D97-AF65-F5344CB8AC3E}">
        <p14:creationId xmlns:p14="http://schemas.microsoft.com/office/powerpoint/2010/main" val="397494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20472" y="357678"/>
            <a:ext cx="5303055" cy="523220"/>
          </a:xfrm>
          <a:prstGeom prst="rect">
            <a:avLst/>
          </a:prstGeom>
          <a:noFill/>
        </p:spPr>
        <p:txBody>
          <a:bodyPr wrap="none" rtlCol="0">
            <a:spAutoFit/>
          </a:bodyPr>
          <a:lstStyle/>
          <a:p>
            <a:r>
              <a:rPr lang="en-US" sz="2800" dirty="0">
                <a:latin typeface="Helvetica Light" panose="020B0403020202020204" pitchFamily="34" charset="0"/>
              </a:rPr>
              <a:t>Introduction to the Unix terminal</a:t>
            </a:r>
          </a:p>
        </p:txBody>
      </p:sp>
      <p:sp>
        <p:nvSpPr>
          <p:cNvPr id="6" name="TextBox 5"/>
          <p:cNvSpPr txBox="1"/>
          <p:nvPr/>
        </p:nvSpPr>
        <p:spPr>
          <a:xfrm>
            <a:off x="592966" y="4994186"/>
            <a:ext cx="8006824" cy="1200328"/>
          </a:xfrm>
          <a:prstGeom prst="rect">
            <a:avLst/>
          </a:prstGeom>
          <a:noFill/>
        </p:spPr>
        <p:txBody>
          <a:bodyPr wrap="square" rtlCol="0">
            <a:spAutoFit/>
          </a:bodyPr>
          <a:lstStyle/>
          <a:p>
            <a:r>
              <a:rPr lang="en-US" sz="2400" dirty="0">
                <a:latin typeface="Helvetica Light" panose="020B0403020202020204" pitchFamily="34" charset="0"/>
              </a:rPr>
              <a:t>Put a link somewhere to make opening this quick, as you will use it for everything in this course (add it to dock on a mac)</a:t>
            </a:r>
          </a:p>
        </p:txBody>
      </p:sp>
      <p:pic>
        <p:nvPicPr>
          <p:cNvPr id="5" name="Picture 4" descr="Graphical user interface, application&#10;&#10;Description automatically generated">
            <a:extLst>
              <a:ext uri="{FF2B5EF4-FFF2-40B4-BE49-F238E27FC236}">
                <a16:creationId xmlns:a16="http://schemas.microsoft.com/office/drawing/2014/main" id="{4933F1A5-0E54-8B43-808C-600E9F4D9171}"/>
              </a:ext>
            </a:extLst>
          </p:cNvPr>
          <p:cNvPicPr>
            <a:picLocks noChangeAspect="1"/>
          </p:cNvPicPr>
          <p:nvPr/>
        </p:nvPicPr>
        <p:blipFill>
          <a:blip r:embed="rId2"/>
          <a:stretch>
            <a:fillRect/>
          </a:stretch>
        </p:blipFill>
        <p:spPr>
          <a:xfrm>
            <a:off x="2208778" y="2041614"/>
            <a:ext cx="4775200" cy="2501900"/>
          </a:xfrm>
          <a:prstGeom prst="rect">
            <a:avLst/>
          </a:prstGeom>
        </p:spPr>
      </p:pic>
      <p:sp>
        <p:nvSpPr>
          <p:cNvPr id="7" name="Rectangle 6">
            <a:extLst>
              <a:ext uri="{FF2B5EF4-FFF2-40B4-BE49-F238E27FC236}">
                <a16:creationId xmlns:a16="http://schemas.microsoft.com/office/drawing/2014/main" id="{E0E122F1-8CB5-D546-8A53-533D92712E5B}"/>
              </a:ext>
            </a:extLst>
          </p:cNvPr>
          <p:cNvSpPr/>
          <p:nvPr/>
        </p:nvSpPr>
        <p:spPr>
          <a:xfrm>
            <a:off x="3822700" y="3686264"/>
            <a:ext cx="749300" cy="857250"/>
          </a:xfrm>
          <a:prstGeom prst="rect">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0CF0C3-2FD1-1D48-B389-741E8C33A8A9}"/>
              </a:ext>
            </a:extLst>
          </p:cNvPr>
          <p:cNvSpPr txBox="1"/>
          <p:nvPr/>
        </p:nvSpPr>
        <p:spPr>
          <a:xfrm>
            <a:off x="2980566" y="1441613"/>
            <a:ext cx="8006824" cy="400110"/>
          </a:xfrm>
          <a:prstGeom prst="rect">
            <a:avLst/>
          </a:prstGeom>
          <a:noFill/>
        </p:spPr>
        <p:txBody>
          <a:bodyPr wrap="square" rtlCol="0">
            <a:spAutoFit/>
          </a:bodyPr>
          <a:lstStyle/>
          <a:p>
            <a:r>
              <a:rPr lang="en-US" sz="2000" dirty="0">
                <a:latin typeface="Helvetica Light" panose="020B0403020202020204" pitchFamily="34" charset="0"/>
              </a:rPr>
              <a:t>Applications -&gt; Utilities</a:t>
            </a:r>
          </a:p>
        </p:txBody>
      </p:sp>
    </p:spTree>
    <p:extLst>
      <p:ext uri="{BB962C8B-B14F-4D97-AF65-F5344CB8AC3E}">
        <p14:creationId xmlns:p14="http://schemas.microsoft.com/office/powerpoint/2010/main" val="1561720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9647" y="4148001"/>
            <a:ext cx="8315097" cy="2031325"/>
          </a:xfrm>
          <a:prstGeom prst="rect">
            <a:avLst/>
          </a:prstGeom>
          <a:noFill/>
        </p:spPr>
        <p:txBody>
          <a:bodyPr wrap="none" rtlCol="0">
            <a:spAutoFit/>
          </a:bodyPr>
          <a:lstStyle/>
          <a:p>
            <a:r>
              <a:rPr lang="en-US" dirty="0">
                <a:latin typeface="Helvetica Light" panose="020B0403020202020204" pitchFamily="34" charset="0"/>
              </a:rPr>
              <a:t>-   make the text larger/smaller (hold down ‘command’ and either ‘+’ or ‘–’)</a:t>
            </a:r>
          </a:p>
          <a:p>
            <a:endParaRPr lang="en-US" dirty="0">
              <a:latin typeface="Helvetica Light" panose="020B0403020202020204" pitchFamily="34" charset="0"/>
            </a:endParaRPr>
          </a:p>
          <a:p>
            <a:r>
              <a:rPr lang="en-US" dirty="0">
                <a:latin typeface="Helvetica Light" panose="020B0403020202020204" pitchFamily="34" charset="0"/>
              </a:rPr>
              <a:t>-   have multiple terminal windows on screen (see the ‘Terminal’ menu)</a:t>
            </a:r>
          </a:p>
          <a:p>
            <a:endParaRPr lang="en-US" dirty="0">
              <a:latin typeface="Helvetica Light" panose="020B0403020202020204" pitchFamily="34" charset="0"/>
            </a:endParaRPr>
          </a:p>
          <a:p>
            <a:r>
              <a:rPr lang="en-US" dirty="0">
                <a:latin typeface="Helvetica Light" panose="020B0403020202020204" pitchFamily="34" charset="0"/>
              </a:rPr>
              <a:t>-   have multiple tabs open within each window (again see the ‘Terminal’ menu)</a:t>
            </a:r>
          </a:p>
          <a:p>
            <a:pPr marL="285750" indent="-285750">
              <a:buFontTx/>
              <a:buChar char="-"/>
            </a:pPr>
            <a:endParaRPr lang="en-US" dirty="0">
              <a:latin typeface="Helvetica Light" panose="020B0403020202020204" pitchFamily="34" charset="0"/>
            </a:endParaRPr>
          </a:p>
          <a:p>
            <a:r>
              <a:rPr lang="en-US" dirty="0">
                <a:latin typeface="Helvetica Light" panose="020B0403020202020204" pitchFamily="34" charset="0"/>
              </a:rPr>
              <a:t>-   Command ‘N’ to open additional windows</a:t>
            </a:r>
          </a:p>
        </p:txBody>
      </p:sp>
      <p:pic>
        <p:nvPicPr>
          <p:cNvPr id="5" name="Picture 4" descr="Text&#10;&#10;Description automatically generated">
            <a:extLst>
              <a:ext uri="{FF2B5EF4-FFF2-40B4-BE49-F238E27FC236}">
                <a16:creationId xmlns:a16="http://schemas.microsoft.com/office/drawing/2014/main" id="{D49CF2A1-937A-3741-B961-5D9F8D919C1A}"/>
              </a:ext>
            </a:extLst>
          </p:cNvPr>
          <p:cNvPicPr>
            <a:picLocks noChangeAspect="1"/>
          </p:cNvPicPr>
          <p:nvPr/>
        </p:nvPicPr>
        <p:blipFill>
          <a:blip r:embed="rId2"/>
          <a:stretch>
            <a:fillRect/>
          </a:stretch>
        </p:blipFill>
        <p:spPr>
          <a:xfrm>
            <a:off x="1494790" y="137160"/>
            <a:ext cx="5829700" cy="3774440"/>
          </a:xfrm>
          <a:prstGeom prst="rect">
            <a:avLst/>
          </a:prstGeom>
        </p:spPr>
      </p:pic>
    </p:spTree>
    <p:extLst>
      <p:ext uri="{BB962C8B-B14F-4D97-AF65-F5344CB8AC3E}">
        <p14:creationId xmlns:p14="http://schemas.microsoft.com/office/powerpoint/2010/main" val="4168945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33557" y="350520"/>
            <a:ext cx="3587091" cy="523220"/>
          </a:xfrm>
          <a:prstGeom prst="rect">
            <a:avLst/>
          </a:prstGeom>
          <a:noFill/>
        </p:spPr>
        <p:txBody>
          <a:bodyPr wrap="square" rtlCol="0">
            <a:spAutoFit/>
          </a:bodyPr>
          <a:lstStyle/>
          <a:p>
            <a:r>
              <a:rPr lang="en-US" sz="2800" dirty="0">
                <a:latin typeface="Helvetica Light" panose="020B0403020202020204" pitchFamily="34" charset="0"/>
              </a:rPr>
              <a:t>Customize Terminal</a:t>
            </a:r>
          </a:p>
        </p:txBody>
      </p:sp>
      <p:sp>
        <p:nvSpPr>
          <p:cNvPr id="4" name="TextBox 3"/>
          <p:cNvSpPr txBox="1"/>
          <p:nvPr/>
        </p:nvSpPr>
        <p:spPr>
          <a:xfrm>
            <a:off x="6207132" y="1679126"/>
            <a:ext cx="3104508" cy="1200329"/>
          </a:xfrm>
          <a:prstGeom prst="rect">
            <a:avLst/>
          </a:prstGeom>
          <a:noFill/>
        </p:spPr>
        <p:txBody>
          <a:bodyPr wrap="square" rtlCol="0">
            <a:spAutoFit/>
          </a:bodyPr>
          <a:lstStyle/>
          <a:p>
            <a:r>
              <a:rPr lang="en-US" sz="2400" dirty="0">
                <a:latin typeface="Helvetica Light" panose="020B0403020202020204" pitchFamily="34" charset="0"/>
              </a:rPr>
              <a:t>Background color,</a:t>
            </a:r>
          </a:p>
          <a:p>
            <a:r>
              <a:rPr lang="en-US" sz="2400" dirty="0">
                <a:latin typeface="Helvetica Light" panose="020B0403020202020204" pitchFamily="34" charset="0"/>
              </a:rPr>
              <a:t>text size, font, color, etc.</a:t>
            </a:r>
          </a:p>
        </p:txBody>
      </p:sp>
      <p:pic>
        <p:nvPicPr>
          <p:cNvPr id="6" name="Picture 5" descr="Graphical user interface, application&#10;&#10;Description automatically generated">
            <a:extLst>
              <a:ext uri="{FF2B5EF4-FFF2-40B4-BE49-F238E27FC236}">
                <a16:creationId xmlns:a16="http://schemas.microsoft.com/office/drawing/2014/main" id="{86A112F8-3521-1F4E-A85B-1A28FB0AFBCC}"/>
              </a:ext>
            </a:extLst>
          </p:cNvPr>
          <p:cNvPicPr>
            <a:picLocks noChangeAspect="1"/>
          </p:cNvPicPr>
          <p:nvPr/>
        </p:nvPicPr>
        <p:blipFill>
          <a:blip r:embed="rId2"/>
          <a:stretch>
            <a:fillRect/>
          </a:stretch>
        </p:blipFill>
        <p:spPr>
          <a:xfrm>
            <a:off x="336594" y="1164590"/>
            <a:ext cx="5657178" cy="5342890"/>
          </a:xfrm>
          <a:prstGeom prst="rect">
            <a:avLst/>
          </a:prstGeom>
        </p:spPr>
      </p:pic>
    </p:spTree>
    <p:extLst>
      <p:ext uri="{BB962C8B-B14F-4D97-AF65-F5344CB8AC3E}">
        <p14:creationId xmlns:p14="http://schemas.microsoft.com/office/powerpoint/2010/main" val="419514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ne of my favorite trends: Cost Per Genome">
            <a:extLst>
              <a:ext uri="{FF2B5EF4-FFF2-40B4-BE49-F238E27FC236}">
                <a16:creationId xmlns:a16="http://schemas.microsoft.com/office/drawing/2014/main" id="{C5BC5BE8-CFA8-F344-B184-2B2F75E2A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72" y="1064533"/>
            <a:ext cx="7995656" cy="45003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461924" y="1868055"/>
            <a:ext cx="1859805" cy="584775"/>
          </a:xfrm>
          <a:prstGeom prst="rect">
            <a:avLst/>
          </a:prstGeom>
          <a:noFill/>
        </p:spPr>
        <p:txBody>
          <a:bodyPr wrap="none" rtlCol="0">
            <a:spAutoFit/>
          </a:bodyPr>
          <a:lstStyle/>
          <a:p>
            <a:r>
              <a:rPr lang="en-US" sz="1600" dirty="0">
                <a:solidFill>
                  <a:schemeClr val="bg1"/>
                </a:solidFill>
                <a:latin typeface="Helvetica Light" panose="020B0403020202020204" pitchFamily="34" charset="0"/>
              </a:rPr>
              <a:t>Next generation</a:t>
            </a:r>
          </a:p>
          <a:p>
            <a:r>
              <a:rPr lang="en-US" sz="1600" dirty="0">
                <a:solidFill>
                  <a:schemeClr val="bg1"/>
                </a:solidFill>
                <a:latin typeface="Helvetica Light" panose="020B0403020202020204" pitchFamily="34" charset="0"/>
              </a:rPr>
              <a:t>sequencers debut</a:t>
            </a:r>
          </a:p>
        </p:txBody>
      </p:sp>
      <p:sp>
        <p:nvSpPr>
          <p:cNvPr id="6" name="TextBox 5"/>
          <p:cNvSpPr txBox="1"/>
          <p:nvPr/>
        </p:nvSpPr>
        <p:spPr>
          <a:xfrm>
            <a:off x="1393895" y="128336"/>
            <a:ext cx="6356227" cy="646331"/>
          </a:xfrm>
          <a:prstGeom prst="rect">
            <a:avLst/>
          </a:prstGeom>
          <a:noFill/>
        </p:spPr>
        <p:txBody>
          <a:bodyPr wrap="none" rtlCol="0">
            <a:spAutoFit/>
          </a:bodyPr>
          <a:lstStyle/>
          <a:p>
            <a:pPr algn="ctr"/>
            <a:r>
              <a:rPr lang="en-US" sz="3600" b="1" dirty="0">
                <a:latin typeface="HELVETICA LIGHT" panose="020B0403020202020204" pitchFamily="34" charset="0"/>
                <a:cs typeface="Times New Roman" panose="02020603050405020304" pitchFamily="18" charset="0"/>
              </a:rPr>
              <a:t>Big Data Science: Genomics</a:t>
            </a:r>
          </a:p>
        </p:txBody>
      </p:sp>
      <p:sp>
        <p:nvSpPr>
          <p:cNvPr id="9" name="TextBox 8"/>
          <p:cNvSpPr txBox="1"/>
          <p:nvPr/>
        </p:nvSpPr>
        <p:spPr>
          <a:xfrm>
            <a:off x="326947" y="5817932"/>
            <a:ext cx="8701754" cy="830997"/>
          </a:xfrm>
          <a:prstGeom prst="rect">
            <a:avLst/>
          </a:prstGeom>
          <a:noFill/>
        </p:spPr>
        <p:txBody>
          <a:bodyPr wrap="square" rtlCol="0">
            <a:spAutoFit/>
          </a:bodyPr>
          <a:lstStyle/>
          <a:p>
            <a:r>
              <a:rPr lang="en-US" sz="2400" dirty="0">
                <a:latin typeface="Helvetica Light" panose="020B0403020202020204" pitchFamily="34" charset="0"/>
              </a:rPr>
              <a:t>Cost of DNA sequencing is now 1,000,000 times cheaper and about 100,000 times faster than 10 years ago</a:t>
            </a:r>
          </a:p>
        </p:txBody>
      </p:sp>
      <p:cxnSp>
        <p:nvCxnSpPr>
          <p:cNvPr id="4" name="Straight Arrow Connector 3">
            <a:extLst>
              <a:ext uri="{FF2B5EF4-FFF2-40B4-BE49-F238E27FC236}">
                <a16:creationId xmlns:a16="http://schemas.microsoft.com/office/drawing/2014/main" id="{CE9F5AF8-D18D-2B44-8938-9930C3AE5C8E}"/>
              </a:ext>
            </a:extLst>
          </p:cNvPr>
          <p:cNvCxnSpPr/>
          <p:nvPr/>
        </p:nvCxnSpPr>
        <p:spPr>
          <a:xfrm flipH="1">
            <a:off x="3784600" y="2160443"/>
            <a:ext cx="787400" cy="189057"/>
          </a:xfrm>
          <a:prstGeom prst="straightConnector1">
            <a:avLst/>
          </a:prstGeom>
          <a:ln w="317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012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2631" y="621538"/>
            <a:ext cx="6021200" cy="523220"/>
          </a:xfrm>
          <a:prstGeom prst="rect">
            <a:avLst/>
          </a:prstGeom>
          <a:noFill/>
        </p:spPr>
        <p:txBody>
          <a:bodyPr wrap="none" rtlCol="0">
            <a:spAutoFit/>
          </a:bodyPr>
          <a:lstStyle/>
          <a:p>
            <a:r>
              <a:rPr lang="en-US" sz="2800" dirty="0">
                <a:latin typeface="Helvetica Light" panose="020B0403020202020204" pitchFamily="34" charset="0"/>
              </a:rPr>
              <a:t>Big data is relevant for all of science</a:t>
            </a:r>
          </a:p>
        </p:txBody>
      </p:sp>
      <p:sp>
        <p:nvSpPr>
          <p:cNvPr id="4" name="TextBox 3">
            <a:extLst>
              <a:ext uri="{FF2B5EF4-FFF2-40B4-BE49-F238E27FC236}">
                <a16:creationId xmlns:a16="http://schemas.microsoft.com/office/drawing/2014/main" id="{D9A87952-7666-CE44-B8FD-A2995626A847}"/>
              </a:ext>
            </a:extLst>
          </p:cNvPr>
          <p:cNvSpPr txBox="1"/>
          <p:nvPr/>
        </p:nvSpPr>
        <p:spPr>
          <a:xfrm>
            <a:off x="152220" y="2228671"/>
            <a:ext cx="9022022" cy="2400657"/>
          </a:xfrm>
          <a:prstGeom prst="rect">
            <a:avLst/>
          </a:prstGeom>
          <a:noFill/>
        </p:spPr>
        <p:txBody>
          <a:bodyPr wrap="none" rtlCol="0">
            <a:spAutoFit/>
          </a:bodyPr>
          <a:lstStyle/>
          <a:p>
            <a:pPr algn="ctr"/>
            <a:r>
              <a:rPr lang="en-US" sz="3000" b="1" dirty="0">
                <a:latin typeface="HELVETICA LIGHT" panose="020B0403020202020204" pitchFamily="34" charset="0"/>
              </a:rPr>
              <a:t>Scientists are spending less time generating data</a:t>
            </a:r>
          </a:p>
          <a:p>
            <a:pPr algn="ctr"/>
            <a:endParaRPr lang="en-US" sz="3000" b="1" dirty="0">
              <a:latin typeface="HELVETICA LIGHT" panose="020B0403020202020204" pitchFamily="34" charset="0"/>
            </a:endParaRPr>
          </a:p>
          <a:p>
            <a:pPr algn="ctr"/>
            <a:r>
              <a:rPr lang="en-US" sz="3000" b="1" dirty="0">
                <a:latin typeface="HELVETICA LIGHT" panose="020B0403020202020204" pitchFamily="34" charset="0"/>
              </a:rPr>
              <a:t>and</a:t>
            </a:r>
          </a:p>
          <a:p>
            <a:pPr algn="ctr"/>
            <a:endParaRPr lang="en-US" sz="3000" b="1" dirty="0">
              <a:latin typeface="HELVETICA LIGHT" panose="020B0403020202020204" pitchFamily="34" charset="0"/>
            </a:endParaRPr>
          </a:p>
          <a:p>
            <a:pPr algn="ctr"/>
            <a:r>
              <a:rPr lang="en-US" sz="3000" b="1" dirty="0">
                <a:latin typeface="HELVETICA LIGHT" panose="020B0403020202020204" pitchFamily="34" charset="0"/>
              </a:rPr>
              <a:t>more time handling and analyzing data</a:t>
            </a:r>
          </a:p>
        </p:txBody>
      </p:sp>
    </p:spTree>
    <p:extLst>
      <p:ext uri="{BB962C8B-B14F-4D97-AF65-F5344CB8AC3E}">
        <p14:creationId xmlns:p14="http://schemas.microsoft.com/office/powerpoint/2010/main" val="2690676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8141" y="489769"/>
            <a:ext cx="3015569" cy="3539430"/>
          </a:xfrm>
          <a:prstGeom prst="rect">
            <a:avLst/>
          </a:prstGeom>
          <a:noFill/>
        </p:spPr>
        <p:txBody>
          <a:bodyPr wrap="none" rtlCol="0">
            <a:spAutoFit/>
          </a:bodyPr>
          <a:lstStyle/>
          <a:p>
            <a:r>
              <a:rPr lang="en-US" sz="2800" b="1" dirty="0">
                <a:latin typeface="HELVETICA LIGHT" panose="020B0403020202020204" pitchFamily="34" charset="0"/>
              </a:rPr>
              <a:t>Why learn Linux?</a:t>
            </a: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p:txBody>
      </p:sp>
      <p:sp>
        <p:nvSpPr>
          <p:cNvPr id="2" name="TextBox 1"/>
          <p:cNvSpPr txBox="1"/>
          <p:nvPr/>
        </p:nvSpPr>
        <p:spPr>
          <a:xfrm>
            <a:off x="499906" y="1859339"/>
            <a:ext cx="8144187" cy="3816429"/>
          </a:xfrm>
          <a:prstGeom prst="rect">
            <a:avLst/>
          </a:prstGeom>
          <a:noFill/>
        </p:spPr>
        <p:txBody>
          <a:bodyPr wrap="square" rtlCol="0">
            <a:spAutoFit/>
          </a:bodyPr>
          <a:lstStyle/>
          <a:p>
            <a:pPr marL="285750" indent="-285750">
              <a:buFontTx/>
              <a:buChar char="-"/>
            </a:pPr>
            <a:r>
              <a:rPr lang="en-US" sz="2200" dirty="0">
                <a:latin typeface="Helvetica Light" panose="020B0403020202020204" pitchFamily="34" charset="0"/>
              </a:rPr>
              <a:t>Accessing, manipulating, and moving large data around (around your computer, or among computers).</a:t>
            </a:r>
          </a:p>
          <a:p>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Working on remote computers and high-performance computing clusters.</a:t>
            </a:r>
          </a:p>
          <a:p>
            <a:pPr marL="285750" indent="-285750">
              <a:buFontTx/>
              <a:buChar char="-"/>
            </a:pPr>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&gt;250,000 built in tools and commands, can be used for efficient scripting of workflow.</a:t>
            </a:r>
          </a:p>
          <a:p>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First step at becoming enabled for data science and more generally for data handling and analysis.</a:t>
            </a:r>
          </a:p>
        </p:txBody>
      </p:sp>
    </p:spTree>
    <p:extLst>
      <p:ext uri="{BB962C8B-B14F-4D97-AF65-F5344CB8AC3E}">
        <p14:creationId xmlns:p14="http://schemas.microsoft.com/office/powerpoint/2010/main" val="283935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552C2-B417-974B-890C-D16E75C0E50B}"/>
              </a:ext>
            </a:extLst>
          </p:cNvPr>
          <p:cNvSpPr txBox="1"/>
          <p:nvPr/>
        </p:nvSpPr>
        <p:spPr>
          <a:xfrm>
            <a:off x="619827" y="1347219"/>
            <a:ext cx="7904346" cy="4939814"/>
          </a:xfrm>
          <a:prstGeom prst="rect">
            <a:avLst/>
          </a:prstGeom>
          <a:noFill/>
        </p:spPr>
        <p:txBody>
          <a:bodyPr wrap="square" rtlCol="0">
            <a:spAutoFit/>
          </a:bodyPr>
          <a:lstStyle/>
          <a:p>
            <a:r>
              <a:rPr lang="en-US" sz="2100" dirty="0">
                <a:latin typeface="Helvetica Light" panose="020B0403020202020204" pitchFamily="34" charset="0"/>
              </a:rPr>
              <a:t>- Among the most common languages used in biology and other fields of science. </a:t>
            </a:r>
            <a:r>
              <a:rPr lang="en-US" sz="2100" b="1" dirty="0">
                <a:latin typeface="HELVETICA LIGHT" panose="020B0403020202020204" pitchFamily="34" charset="0"/>
              </a:rPr>
              <a:t>A lot of documentation, guidance, examples, and opinion on the internet.</a:t>
            </a:r>
          </a:p>
          <a:p>
            <a:endParaRPr lang="en-US" sz="2100" dirty="0">
              <a:latin typeface="Helvetica Light" panose="020B0403020202020204" pitchFamily="34" charset="0"/>
            </a:endParaRPr>
          </a:p>
          <a:p>
            <a:r>
              <a:rPr lang="en-US" sz="2100" dirty="0">
                <a:latin typeface="Helvetica Light" panose="020B0403020202020204" pitchFamily="34" charset="0"/>
              </a:rPr>
              <a:t>- Excellent capabilities for manipulating text, suiting it well to bioinformatics and data science, and pretty much anything else.</a:t>
            </a:r>
          </a:p>
          <a:p>
            <a:endParaRPr lang="en-US" sz="2100" dirty="0">
              <a:latin typeface="Helvetica Light" panose="020B0403020202020204" pitchFamily="34" charset="0"/>
            </a:endParaRPr>
          </a:p>
          <a:p>
            <a:r>
              <a:rPr lang="en-US" sz="2100" dirty="0">
                <a:latin typeface="Helvetica Light" panose="020B0403020202020204" pitchFamily="34" charset="0"/>
              </a:rPr>
              <a:t>- It uses consistent syntax, which makes learning specific code relatively easy.</a:t>
            </a:r>
          </a:p>
          <a:p>
            <a:endParaRPr lang="en-US" sz="2100" dirty="0">
              <a:latin typeface="Helvetica Light" panose="020B0403020202020204" pitchFamily="34" charset="0"/>
            </a:endParaRPr>
          </a:p>
          <a:p>
            <a:r>
              <a:rPr lang="en-US" sz="2100" dirty="0">
                <a:latin typeface="Helvetica Light" panose="020B0403020202020204" pitchFamily="34" charset="0"/>
              </a:rPr>
              <a:t>- It has many built-in libraries to facilitate common tasks.</a:t>
            </a:r>
          </a:p>
          <a:p>
            <a:endParaRPr lang="en-US" sz="2100" dirty="0">
              <a:latin typeface="Helvetica Light" panose="020B0403020202020204" pitchFamily="34" charset="0"/>
            </a:endParaRPr>
          </a:p>
          <a:p>
            <a:r>
              <a:rPr lang="en-US" sz="2100" dirty="0">
                <a:latin typeface="Helvetica Light" panose="020B0403020202020204" pitchFamily="34" charset="0"/>
              </a:rPr>
              <a:t>- If you learn this as your first language, it will make learning others much easier.</a:t>
            </a:r>
          </a:p>
          <a:p>
            <a:pPr marL="285750" indent="-285750">
              <a:buFontTx/>
              <a:buChar char="-"/>
            </a:pPr>
            <a:endParaRPr lang="en-US" sz="2100" dirty="0">
              <a:latin typeface="Helvetica Light" panose="020B0403020202020204" pitchFamily="34" charset="0"/>
            </a:endParaRPr>
          </a:p>
        </p:txBody>
      </p:sp>
      <p:sp>
        <p:nvSpPr>
          <p:cNvPr id="3" name="Rectangle 2">
            <a:extLst>
              <a:ext uri="{FF2B5EF4-FFF2-40B4-BE49-F238E27FC236}">
                <a16:creationId xmlns:a16="http://schemas.microsoft.com/office/drawing/2014/main" id="{6390A0BE-100F-8D4B-8E93-A878CD443AEF}"/>
              </a:ext>
            </a:extLst>
          </p:cNvPr>
          <p:cNvSpPr/>
          <p:nvPr/>
        </p:nvSpPr>
        <p:spPr>
          <a:xfrm>
            <a:off x="826575" y="464558"/>
            <a:ext cx="3163045" cy="523220"/>
          </a:xfrm>
          <a:prstGeom prst="rect">
            <a:avLst/>
          </a:prstGeom>
        </p:spPr>
        <p:txBody>
          <a:bodyPr wrap="none">
            <a:spAutoFit/>
          </a:bodyPr>
          <a:lstStyle/>
          <a:p>
            <a:r>
              <a:rPr lang="en-US" sz="2800" b="1" dirty="0">
                <a:latin typeface="HELVETICA LIGHT" panose="020B0403020202020204" pitchFamily="34" charset="0"/>
              </a:rPr>
              <a:t>Why learn Python?</a:t>
            </a:r>
          </a:p>
        </p:txBody>
      </p:sp>
    </p:spTree>
    <p:extLst>
      <p:ext uri="{BB962C8B-B14F-4D97-AF65-F5344CB8AC3E}">
        <p14:creationId xmlns:p14="http://schemas.microsoft.com/office/powerpoint/2010/main" val="252396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145" y="5023829"/>
            <a:ext cx="8719855" cy="1200329"/>
          </a:xfrm>
          <a:prstGeom prst="rect">
            <a:avLst/>
          </a:prstGeom>
          <a:noFill/>
        </p:spPr>
        <p:txBody>
          <a:bodyPr wrap="square" rtlCol="0">
            <a:spAutoFit/>
          </a:bodyPr>
          <a:lstStyle/>
          <a:p>
            <a:r>
              <a:rPr lang="en-US" sz="2400" dirty="0">
                <a:latin typeface="Helvetica Light" panose="020B0403020202020204" pitchFamily="34" charset="0"/>
              </a:rPr>
              <a:t>Information from the first four DNA sequences from a data file that has 800,000,000 DNA sequences generated with an Illumina instrument</a:t>
            </a:r>
          </a:p>
        </p:txBody>
      </p:sp>
      <p:pic>
        <p:nvPicPr>
          <p:cNvPr id="3" name="Picture 2" descr="Screen Shot 2014-07-09 at 2.2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07" y="454988"/>
            <a:ext cx="7446263" cy="4363285"/>
          </a:xfrm>
          <a:prstGeom prst="rect">
            <a:avLst/>
          </a:prstGeom>
        </p:spPr>
      </p:pic>
    </p:spTree>
    <p:extLst>
      <p:ext uri="{BB962C8B-B14F-4D97-AF65-F5344CB8AC3E}">
        <p14:creationId xmlns:p14="http://schemas.microsoft.com/office/powerpoint/2010/main" val="221546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8-07 at 2.47.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526" y="1893767"/>
            <a:ext cx="5186947" cy="3801888"/>
          </a:xfrm>
          <a:prstGeom prst="rect">
            <a:avLst/>
          </a:prstGeom>
        </p:spPr>
      </p:pic>
      <p:grpSp>
        <p:nvGrpSpPr>
          <p:cNvPr id="6" name="Group 5"/>
          <p:cNvGrpSpPr/>
          <p:nvPr/>
        </p:nvGrpSpPr>
        <p:grpSpPr>
          <a:xfrm>
            <a:off x="1216526" y="761995"/>
            <a:ext cx="6684211" cy="5989054"/>
            <a:chOff x="1216526" y="761995"/>
            <a:chExt cx="6684211" cy="5989054"/>
          </a:xfrm>
        </p:grpSpPr>
        <p:sp>
          <p:nvSpPr>
            <p:cNvPr id="3" name="Oval 2"/>
            <p:cNvSpPr/>
            <p:nvPr/>
          </p:nvSpPr>
          <p:spPr>
            <a:xfrm>
              <a:off x="1216526" y="761995"/>
              <a:ext cx="6684211" cy="5989054"/>
            </a:xfrm>
            <a:prstGeom prst="ellipse">
              <a:avLst/>
            </a:prstGeom>
            <a:noFill/>
            <a:ln w="476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7"/>
              <a:endCxn id="3" idx="3"/>
            </p:cNvCxnSpPr>
            <p:nvPr/>
          </p:nvCxnSpPr>
          <p:spPr>
            <a:xfrm flipH="1">
              <a:off x="2195406" y="1639072"/>
              <a:ext cx="4726451" cy="423490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5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768" y="172418"/>
            <a:ext cx="8927087" cy="954107"/>
          </a:xfrm>
          <a:prstGeom prst="rect">
            <a:avLst/>
          </a:prstGeom>
          <a:noFill/>
        </p:spPr>
        <p:txBody>
          <a:bodyPr wrap="square" rtlCol="0">
            <a:spAutoFit/>
          </a:bodyPr>
          <a:lstStyle/>
          <a:p>
            <a:pPr algn="ctr"/>
            <a:r>
              <a:rPr lang="en-US" sz="2800" dirty="0"/>
              <a:t>High performance computing clusters are accessed and run with Unix (or Linux)</a:t>
            </a:r>
          </a:p>
        </p:txBody>
      </p:sp>
      <p:sp>
        <p:nvSpPr>
          <p:cNvPr id="2" name="TextBox 1"/>
          <p:cNvSpPr txBox="1"/>
          <p:nvPr/>
        </p:nvSpPr>
        <p:spPr>
          <a:xfrm>
            <a:off x="1207167" y="6128357"/>
            <a:ext cx="6767673" cy="646331"/>
          </a:xfrm>
          <a:prstGeom prst="rect">
            <a:avLst/>
          </a:prstGeom>
          <a:noFill/>
        </p:spPr>
        <p:txBody>
          <a:bodyPr wrap="none" rtlCol="0">
            <a:spAutoFit/>
          </a:bodyPr>
          <a:lstStyle/>
          <a:p>
            <a:r>
              <a:rPr lang="en-US" b="1" dirty="0"/>
              <a:t>Unix tools: </a:t>
            </a:r>
            <a:r>
              <a:rPr lang="en-US" dirty="0" err="1"/>
              <a:t>ssh</a:t>
            </a:r>
            <a:r>
              <a:rPr lang="en-US" dirty="0"/>
              <a:t>, </a:t>
            </a:r>
            <a:r>
              <a:rPr lang="en-US" dirty="0" err="1"/>
              <a:t>sftp</a:t>
            </a:r>
            <a:r>
              <a:rPr lang="en-US" dirty="0"/>
              <a:t>, </a:t>
            </a:r>
            <a:r>
              <a:rPr lang="en-US" dirty="0" err="1"/>
              <a:t>wget</a:t>
            </a:r>
            <a:r>
              <a:rPr lang="en-US" dirty="0"/>
              <a:t>, ftp, job schedulers (torque, </a:t>
            </a:r>
            <a:r>
              <a:rPr lang="en-US" dirty="0" err="1"/>
              <a:t>sungrid</a:t>
            </a:r>
            <a:r>
              <a:rPr lang="en-US" dirty="0"/>
              <a:t> engine)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741" y="1429790"/>
            <a:ext cx="6307655" cy="4205598"/>
          </a:xfrm>
          <a:prstGeom prst="rect">
            <a:avLst/>
          </a:prstGeom>
        </p:spPr>
      </p:pic>
    </p:spTree>
    <p:extLst>
      <p:ext uri="{BB962C8B-B14F-4D97-AF65-F5344CB8AC3E}">
        <p14:creationId xmlns:p14="http://schemas.microsoft.com/office/powerpoint/2010/main" val="1812032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54240</TotalTime>
  <Words>1654</Words>
  <Application>Microsoft Macintosh PowerPoint</Application>
  <PresentationFormat>On-screen Show (4:3)</PresentationFormat>
  <Paragraphs>199</Paragraphs>
  <Slides>26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Helvetica Light</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Nevada Reno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Parchman</dc:creator>
  <cp:lastModifiedBy>Thomas L Parchman</cp:lastModifiedBy>
  <cp:revision>276</cp:revision>
  <dcterms:created xsi:type="dcterms:W3CDTF">2014-07-05T16:36:00Z</dcterms:created>
  <dcterms:modified xsi:type="dcterms:W3CDTF">2025-08-26T22:48:50Z</dcterms:modified>
</cp:coreProperties>
</file>